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54570E-6096-4398-8C73-728F61052219}">
  <a:tblStyle styleId="{BF54570E-6096-4398-8C73-728F610522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03eed261c_4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03eed261c_4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a03eed261c_4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999041832_5_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999041832_5_8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a999041832_5_8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999041832_7_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a999041832_7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999041832_7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a999041832_7_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999041832_7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a999041832_7_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999041832_7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a999041832_7_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999041832_7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a999041832_7_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999041832_7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a999041832_7_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74a8d16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74a8d16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7874a8d16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874a8d167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874a8d167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7874a8d167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874a8d167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874a8d167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7874a8d167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874a8d167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874a8d167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7874a8d167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874a8d167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874a8d167_3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7874a8d167_3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999041832_7_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a999041832_7_1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4541d2c0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4541d2c0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a4541d2c0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874a8d167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874a8d167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7874a8d167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874a8d167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874a8d167_3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7874a8d167_3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999041832_5_8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999041832_5_8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a999041832_5_8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874a8d167_3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874a8d167_3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7874a8d167_3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4541d289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4541d2899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ga4541d2899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4541d2c0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4541d2c01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ga4541d2c01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4541d2c01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4541d2c01_3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a4541d2c01_3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4541d2c01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4541d2c01_3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a4541d2c01_3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999041832_5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999041832_5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a999041832_5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999041832_5_7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999041832_5_7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a999041832_5_7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03eed261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03eed261c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a03eed261c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 name="Google Shape;60;p13"/>
          <p:cNvSpPr/>
          <p:nvPr/>
        </p:nvSpPr>
        <p:spPr>
          <a:xfrm>
            <a:off x="14214988" y="-1986703"/>
            <a:ext cx="55800" cy="5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 name="Google Shape;61;p13"/>
          <p:cNvPicPr preferRelativeResize="0"/>
          <p:nvPr/>
        </p:nvPicPr>
        <p:blipFill rotWithShape="1">
          <a:blip r:embed="rId2">
            <a:alphaModFix/>
          </a:blip>
          <a:srcRect/>
          <a:stretch/>
        </p:blipFill>
        <p:spPr>
          <a:xfrm>
            <a:off x="10938387" y="91999"/>
            <a:ext cx="1253615" cy="125361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515/jisys-2014-0079"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937850" y="3297799"/>
            <a:ext cx="11004900" cy="3368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1100"/>
              <a:buFont typeface="Arial"/>
              <a:buNone/>
            </a:pPr>
            <a:r>
              <a:rPr lang="en-IN" sz="2800">
                <a:solidFill>
                  <a:srgbClr val="595959"/>
                </a:solidFill>
                <a:latin typeface="Arial"/>
                <a:ea typeface="Arial"/>
                <a:cs typeface="Arial"/>
                <a:sym typeface="Arial"/>
              </a:rPr>
              <a:t>                                                     </a:t>
            </a:r>
            <a:endParaRPr sz="2800">
              <a:solidFill>
                <a:srgbClr val="595959"/>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sz="2500">
              <a:solidFill>
                <a:srgbClr val="595959"/>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IN" sz="2500">
                <a:solidFill>
                  <a:srgbClr val="595959"/>
                </a:solidFill>
                <a:latin typeface="Arial"/>
                <a:ea typeface="Arial"/>
                <a:cs typeface="Arial"/>
                <a:sym typeface="Arial"/>
              </a:rPr>
              <a:t>                                                                  </a:t>
            </a:r>
            <a:endParaRPr sz="2500">
              <a:solidFill>
                <a:srgbClr val="595959"/>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sz="2500">
              <a:solidFill>
                <a:srgbClr val="595959"/>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IN" sz="2500">
                <a:solidFill>
                  <a:srgbClr val="595959"/>
                </a:solidFill>
                <a:latin typeface="Arial"/>
                <a:ea typeface="Arial"/>
                <a:cs typeface="Arial"/>
                <a:sym typeface="Arial"/>
              </a:rPr>
              <a:t>                                                                                                 </a:t>
            </a:r>
            <a:endParaRPr sz="2500">
              <a:solidFill>
                <a:srgbClr val="595959"/>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IN" sz="2500">
                <a:solidFill>
                  <a:srgbClr val="595959"/>
                </a:solidFill>
                <a:latin typeface="Arial"/>
                <a:ea typeface="Arial"/>
                <a:cs typeface="Arial"/>
                <a:sym typeface="Arial"/>
              </a:rPr>
              <a:t>                         </a:t>
            </a:r>
            <a:r>
              <a:rPr lang="en-IN" sz="2500">
                <a:solidFill>
                  <a:srgbClr val="000000"/>
                </a:solidFill>
                <a:latin typeface="Arial"/>
                <a:ea typeface="Arial"/>
                <a:cs typeface="Arial"/>
                <a:sym typeface="Arial"/>
              </a:rPr>
              <a:t>   Guide  :  Ms.Nalini Sampath</a:t>
            </a:r>
            <a:r>
              <a:rPr lang="en-IN" sz="2800">
                <a:solidFill>
                  <a:srgbClr val="000000"/>
                </a:solidFill>
                <a:latin typeface="Arial"/>
                <a:ea typeface="Arial"/>
                <a:cs typeface="Arial"/>
                <a:sym typeface="Arial"/>
              </a:rPr>
              <a:t>  </a:t>
            </a:r>
            <a:endParaRPr sz="2800">
              <a:solidFill>
                <a:srgbClr val="000000"/>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IN" sz="2800">
                <a:solidFill>
                  <a:srgbClr val="000000"/>
                </a:solidFill>
                <a:latin typeface="Arial"/>
                <a:ea typeface="Arial"/>
                <a:cs typeface="Arial"/>
                <a:sym typeface="Arial"/>
              </a:rPr>
              <a:t>   Team    : </a:t>
            </a:r>
            <a:r>
              <a:rPr lang="en-IN" sz="2200">
                <a:solidFill>
                  <a:srgbClr val="000000"/>
                </a:solidFill>
                <a:latin typeface="Arial"/>
                <a:ea typeface="Arial"/>
                <a:cs typeface="Arial"/>
                <a:sym typeface="Arial"/>
              </a:rPr>
              <a:t>Kamma Rakesh - (BL.EN.U4CSE17054)</a:t>
            </a:r>
            <a:endParaRPr sz="22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IN" sz="2200">
                <a:solidFill>
                  <a:srgbClr val="000000"/>
                </a:solidFill>
                <a:latin typeface="Arial"/>
                <a:ea typeface="Arial"/>
                <a:cs typeface="Arial"/>
                <a:sym typeface="Arial"/>
              </a:rPr>
              <a:t>                                                 Kollipara Bala Vineel - (BL.EN.U4CSE17062)</a:t>
            </a:r>
            <a:endParaRPr sz="2200">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IN" sz="2200">
                <a:solidFill>
                  <a:srgbClr val="000000"/>
                </a:solidFill>
                <a:latin typeface="Arial"/>
                <a:ea typeface="Arial"/>
                <a:cs typeface="Arial"/>
                <a:sym typeface="Arial"/>
              </a:rPr>
              <a:t>                                                 Korupolu Nitya  - (BL.EN.U4CSE17063)</a:t>
            </a:r>
            <a:endParaRPr sz="2200">
              <a:solidFill>
                <a:srgbClr val="000000"/>
              </a:solidFill>
              <a:latin typeface="Arial"/>
              <a:ea typeface="Arial"/>
              <a:cs typeface="Arial"/>
              <a:sym typeface="Arial"/>
            </a:endParaRPr>
          </a:p>
          <a:p>
            <a:pPr marL="0" lvl="0" indent="0" algn="ctr" rtl="0">
              <a:lnSpc>
                <a:spcPct val="90000"/>
              </a:lnSpc>
              <a:spcBef>
                <a:spcPts val="0"/>
              </a:spcBef>
              <a:spcAft>
                <a:spcPts val="0"/>
              </a:spcAft>
              <a:buClr>
                <a:schemeClr val="dk1"/>
              </a:buClr>
              <a:buSzPts val="6000"/>
              <a:buFont typeface="Calibri"/>
              <a:buNone/>
            </a:pPr>
            <a:endParaRPr b="1">
              <a:solidFill>
                <a:srgbClr val="00B050"/>
              </a:solidFill>
              <a:latin typeface="Times New Roman"/>
              <a:ea typeface="Times New Roman"/>
              <a:cs typeface="Times New Roman"/>
              <a:sym typeface="Times New Roman"/>
            </a:endParaRPr>
          </a:p>
        </p:txBody>
      </p:sp>
      <p:sp>
        <p:nvSpPr>
          <p:cNvPr id="67" name="Google Shape;67;p14"/>
          <p:cNvSpPr txBox="1">
            <a:spLocks noGrp="1"/>
          </p:cNvSpPr>
          <p:nvPr>
            <p:ph type="subTitle" idx="1"/>
          </p:nvPr>
        </p:nvSpPr>
        <p:spPr>
          <a:xfrm>
            <a:off x="1524000" y="2186608"/>
            <a:ext cx="9144000" cy="47707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endParaRPr b="1">
              <a:latin typeface="Times New Roman"/>
              <a:ea typeface="Times New Roman"/>
              <a:cs typeface="Times New Roman"/>
              <a:sym typeface="Times New Roman"/>
            </a:endParaRPr>
          </a:p>
        </p:txBody>
      </p:sp>
      <p:sp>
        <p:nvSpPr>
          <p:cNvPr id="68" name="Google Shape;68;p14"/>
          <p:cNvSpPr txBox="1"/>
          <p:nvPr/>
        </p:nvSpPr>
        <p:spPr>
          <a:xfrm>
            <a:off x="1149850" y="2381825"/>
            <a:ext cx="9518100" cy="1642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IN" sz="3500">
                <a:solidFill>
                  <a:schemeClr val="dk1"/>
                </a:solidFill>
              </a:rPr>
              <a:t>REAL-TIME COMPUTER VISION USING CNN FOR   MULTI-LABEL FRUITS CLASSIFICATION </a:t>
            </a:r>
            <a:r>
              <a:rPr lang="en-IN" sz="3200">
                <a:solidFill>
                  <a:schemeClr val="dk1"/>
                </a:solidFill>
              </a:rPr>
              <a:t> </a:t>
            </a:r>
            <a:endParaRPr sz="3200">
              <a:solidFill>
                <a:schemeClr val="dk1"/>
              </a:solidFill>
            </a:endParaRPr>
          </a:p>
        </p:txBody>
      </p:sp>
      <p:pic>
        <p:nvPicPr>
          <p:cNvPr id="69" name="Google Shape;69;p14"/>
          <p:cNvPicPr preferRelativeResize="0"/>
          <p:nvPr/>
        </p:nvPicPr>
        <p:blipFill rotWithShape="1">
          <a:blip r:embed="rId3">
            <a:alphaModFix/>
          </a:blip>
          <a:srcRect/>
          <a:stretch/>
        </p:blipFill>
        <p:spPr>
          <a:xfrm>
            <a:off x="3064358" y="132203"/>
            <a:ext cx="6063285" cy="15360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idx="4294967295"/>
          </p:nvPr>
        </p:nvSpPr>
        <p:spPr>
          <a:xfrm>
            <a:off x="498775" y="124700"/>
            <a:ext cx="10854900" cy="36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IN" sz="2100"/>
              <a:t>  </a:t>
            </a:r>
            <a:endParaRPr sz="2100"/>
          </a:p>
        </p:txBody>
      </p:sp>
      <p:sp>
        <p:nvSpPr>
          <p:cNvPr id="138" name="Google Shape;138;p23"/>
          <p:cNvSpPr txBox="1">
            <a:spLocks noGrp="1"/>
          </p:cNvSpPr>
          <p:nvPr>
            <p:ph type="body" idx="4294967295"/>
          </p:nvPr>
        </p:nvSpPr>
        <p:spPr>
          <a:xfrm>
            <a:off x="498775" y="4510325"/>
            <a:ext cx="10854900" cy="3939300"/>
          </a:xfrm>
          <a:prstGeom prst="rect">
            <a:avLst/>
          </a:prstGeom>
        </p:spPr>
        <p:txBody>
          <a:bodyPr spcFirstLastPara="1" wrap="square" lIns="121900" tIns="121900" rIns="121900" bIns="121900" anchor="t" anchorCtr="0">
            <a:noAutofit/>
          </a:bodyPr>
          <a:lstStyle/>
          <a:p>
            <a:pPr marL="0" lvl="0" indent="0" algn="l" rtl="0">
              <a:lnSpc>
                <a:spcPct val="50000"/>
              </a:lnSpc>
              <a:spcBef>
                <a:spcPts val="0"/>
              </a:spcBef>
              <a:spcAft>
                <a:spcPts val="0"/>
              </a:spcAft>
              <a:buNone/>
            </a:pPr>
            <a:r>
              <a:rPr lang="en-IN" sz="2100">
                <a:solidFill>
                  <a:srgbClr val="000000"/>
                </a:solidFill>
              </a:rPr>
              <a:t> </a:t>
            </a:r>
            <a:r>
              <a:rPr lang="en-IN" sz="1500">
                <a:solidFill>
                  <a:srgbClr val="000000"/>
                </a:solidFill>
              </a:rPr>
              <a:t> </a:t>
            </a:r>
            <a:r>
              <a:rPr lang="en-IN" sz="1300">
                <a:solidFill>
                  <a:srgbClr val="000000"/>
                </a:solidFill>
              </a:rPr>
              <a:t>1.a)   Apple bad                                 1.b)   Apple good      </a:t>
            </a:r>
            <a:endParaRPr sz="1300">
              <a:solidFill>
                <a:srgbClr val="000000"/>
              </a:solidFill>
            </a:endParaRPr>
          </a:p>
          <a:p>
            <a:pPr marL="0" lvl="0" indent="0" algn="l" rtl="0">
              <a:lnSpc>
                <a:spcPct val="50000"/>
              </a:lnSpc>
              <a:spcBef>
                <a:spcPts val="2100"/>
              </a:spcBef>
              <a:spcAft>
                <a:spcPts val="0"/>
              </a:spcAft>
              <a:buNone/>
            </a:pPr>
            <a:r>
              <a:rPr lang="en-IN" sz="1300">
                <a:solidFill>
                  <a:srgbClr val="000000"/>
                </a:solidFill>
              </a:rPr>
              <a:t>  2.a)   Banana bad                              2.b)   Banana good   </a:t>
            </a:r>
            <a:endParaRPr sz="1300">
              <a:solidFill>
                <a:srgbClr val="000000"/>
              </a:solidFill>
            </a:endParaRPr>
          </a:p>
          <a:p>
            <a:pPr marL="0" lvl="0" indent="0" algn="l" rtl="0">
              <a:lnSpc>
                <a:spcPct val="50000"/>
              </a:lnSpc>
              <a:spcBef>
                <a:spcPts val="2100"/>
              </a:spcBef>
              <a:spcAft>
                <a:spcPts val="0"/>
              </a:spcAft>
              <a:buClr>
                <a:schemeClr val="dk1"/>
              </a:buClr>
              <a:buSzPts val="1100"/>
              <a:buFont typeface="Arial"/>
              <a:buNone/>
            </a:pPr>
            <a:r>
              <a:rPr lang="en-IN" sz="1300">
                <a:solidFill>
                  <a:srgbClr val="000000"/>
                </a:solidFill>
              </a:rPr>
              <a:t>  3.a)   Guava bad                                3.b)   Guava good</a:t>
            </a:r>
            <a:endParaRPr sz="1300">
              <a:solidFill>
                <a:srgbClr val="000000"/>
              </a:solidFill>
            </a:endParaRPr>
          </a:p>
          <a:p>
            <a:pPr marL="0" lvl="0" indent="0" algn="l" rtl="0">
              <a:lnSpc>
                <a:spcPct val="50000"/>
              </a:lnSpc>
              <a:spcBef>
                <a:spcPts val="2100"/>
              </a:spcBef>
              <a:spcAft>
                <a:spcPts val="0"/>
              </a:spcAft>
              <a:buNone/>
            </a:pPr>
            <a:r>
              <a:rPr lang="en-IN" sz="1300">
                <a:solidFill>
                  <a:srgbClr val="000000"/>
                </a:solidFill>
              </a:rPr>
              <a:t>  4.a)   Lime bad                                   4.b)   Lime good    </a:t>
            </a:r>
            <a:endParaRPr sz="1300">
              <a:solidFill>
                <a:srgbClr val="000000"/>
              </a:solidFill>
            </a:endParaRPr>
          </a:p>
          <a:p>
            <a:pPr marL="0" lvl="0" indent="0" algn="l" rtl="0">
              <a:lnSpc>
                <a:spcPct val="50000"/>
              </a:lnSpc>
              <a:spcBef>
                <a:spcPts val="2100"/>
              </a:spcBef>
              <a:spcAft>
                <a:spcPts val="0"/>
              </a:spcAft>
              <a:buNone/>
            </a:pPr>
            <a:r>
              <a:rPr lang="en-IN" sz="1300">
                <a:solidFill>
                  <a:srgbClr val="000000"/>
                </a:solidFill>
              </a:rPr>
              <a:t>  5.a)   Orange bad                               5.b)  Orange good</a:t>
            </a:r>
            <a:endParaRPr sz="1300">
              <a:solidFill>
                <a:srgbClr val="000000"/>
              </a:solidFill>
            </a:endParaRPr>
          </a:p>
          <a:p>
            <a:pPr marL="0" lvl="0" indent="0" algn="l" rtl="0">
              <a:lnSpc>
                <a:spcPct val="50000"/>
              </a:lnSpc>
              <a:spcBef>
                <a:spcPts val="2100"/>
              </a:spcBef>
              <a:spcAft>
                <a:spcPts val="0"/>
              </a:spcAft>
              <a:buClr>
                <a:schemeClr val="dk1"/>
              </a:buClr>
              <a:buSzPts val="1100"/>
              <a:buFont typeface="Arial"/>
              <a:buNone/>
            </a:pPr>
            <a:r>
              <a:rPr lang="en-IN" sz="1300">
                <a:solidFill>
                  <a:srgbClr val="000000"/>
                </a:solidFill>
              </a:rPr>
              <a:t>  6.a)  Pomegranate  bad                    6.b)   Pomegranate good</a:t>
            </a:r>
            <a:endParaRPr sz="1300">
              <a:solidFill>
                <a:srgbClr val="000000"/>
              </a:solidFill>
            </a:endParaRPr>
          </a:p>
          <a:p>
            <a:pPr marL="0" lvl="0" indent="0" algn="l" rtl="0">
              <a:spcBef>
                <a:spcPts val="2100"/>
              </a:spcBef>
              <a:spcAft>
                <a:spcPts val="0"/>
              </a:spcAft>
              <a:buClr>
                <a:schemeClr val="dk1"/>
              </a:buClr>
              <a:buSzPts val="1100"/>
              <a:buFont typeface="Arial"/>
              <a:buNone/>
            </a:pPr>
            <a:r>
              <a:rPr lang="en-IN" sz="2100">
                <a:solidFill>
                  <a:srgbClr val="000000"/>
                </a:solidFill>
              </a:rPr>
              <a:t>                                                                                                                                                 </a:t>
            </a:r>
            <a:endParaRPr sz="2100">
              <a:solidFill>
                <a:srgbClr val="000000"/>
              </a:solidFill>
            </a:endParaRPr>
          </a:p>
          <a:p>
            <a:pPr marL="0" lvl="0" indent="0" algn="l" rtl="0">
              <a:spcBef>
                <a:spcPts val="2100"/>
              </a:spcBef>
              <a:spcAft>
                <a:spcPts val="2100"/>
              </a:spcAft>
              <a:buNone/>
            </a:pPr>
            <a:endParaRPr>
              <a:solidFill>
                <a:srgbClr val="000000"/>
              </a:solidFill>
            </a:endParaRPr>
          </a:p>
        </p:txBody>
      </p:sp>
      <p:pic>
        <p:nvPicPr>
          <p:cNvPr id="139" name="Google Shape;139;p23"/>
          <p:cNvPicPr preferRelativeResize="0"/>
          <p:nvPr/>
        </p:nvPicPr>
        <p:blipFill>
          <a:blip r:embed="rId3">
            <a:alphaModFix/>
          </a:blip>
          <a:stretch>
            <a:fillRect/>
          </a:stretch>
        </p:blipFill>
        <p:spPr>
          <a:xfrm>
            <a:off x="201225" y="433675"/>
            <a:ext cx="10937175" cy="4076650"/>
          </a:xfrm>
          <a:prstGeom prst="rect">
            <a:avLst/>
          </a:prstGeom>
          <a:noFill/>
          <a:ln>
            <a:noFill/>
          </a:ln>
        </p:spPr>
      </p:pic>
      <p:sp>
        <p:nvSpPr>
          <p:cNvPr id="140" name="Google Shape;140;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solidFill>
                  <a:schemeClr val="dk2"/>
                </a:solidFill>
                <a:latin typeface="Arial"/>
                <a:ea typeface="Arial"/>
                <a:cs typeface="Arial"/>
                <a:sym typeface="Arial"/>
              </a:rPr>
              <a:t>10</a:t>
            </a:fld>
            <a:endParaRPr>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t>11</a:t>
            </a:fld>
            <a:endParaRPr/>
          </a:p>
        </p:txBody>
      </p:sp>
      <p:sp>
        <p:nvSpPr>
          <p:cNvPr id="147" name="Google Shape;147;p24"/>
          <p:cNvSpPr txBox="1">
            <a:spLocks noGrp="1"/>
          </p:cNvSpPr>
          <p:nvPr>
            <p:ph type="ctrTitle"/>
          </p:nvPr>
        </p:nvSpPr>
        <p:spPr>
          <a:xfrm>
            <a:off x="415600" y="992774"/>
            <a:ext cx="11360700" cy="11739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IN" sz="5500"/>
              <a:t>  </a:t>
            </a:r>
            <a:r>
              <a:rPr lang="en-IN" sz="3500"/>
              <a:t> </a:t>
            </a:r>
            <a:r>
              <a:rPr lang="en-IN" sz="3500" b="1"/>
              <a:t>Implementation Details</a:t>
            </a:r>
            <a:endParaRPr sz="3500" b="1"/>
          </a:p>
        </p:txBody>
      </p:sp>
      <p:sp>
        <p:nvSpPr>
          <p:cNvPr id="148" name="Google Shape;148;p24"/>
          <p:cNvSpPr txBox="1">
            <a:spLocks noGrp="1"/>
          </p:cNvSpPr>
          <p:nvPr>
            <p:ph type="subTitle" idx="1"/>
          </p:nvPr>
        </p:nvSpPr>
        <p:spPr>
          <a:xfrm>
            <a:off x="415600" y="2829147"/>
            <a:ext cx="11360700" cy="3913200"/>
          </a:xfrm>
          <a:prstGeom prst="rect">
            <a:avLst/>
          </a:prstGeom>
        </p:spPr>
        <p:txBody>
          <a:bodyPr spcFirstLastPara="1" wrap="square" lIns="121900" tIns="121900" rIns="121900" bIns="121900" anchor="t" anchorCtr="0">
            <a:noAutofit/>
          </a:bodyPr>
          <a:lstStyle/>
          <a:p>
            <a:pPr marL="457200" lvl="0" indent="-406400" algn="l" rtl="0">
              <a:spcBef>
                <a:spcPts val="0"/>
              </a:spcBef>
              <a:spcAft>
                <a:spcPts val="0"/>
              </a:spcAft>
              <a:buClr>
                <a:srgbClr val="000000"/>
              </a:buClr>
              <a:buSzPts val="2800"/>
              <a:buChar char="●"/>
            </a:pPr>
            <a:r>
              <a:rPr lang="en-IN" sz="2800">
                <a:solidFill>
                  <a:srgbClr val="000000"/>
                </a:solidFill>
              </a:rPr>
              <a:t>Loading and compiling the Architecture</a:t>
            </a:r>
            <a:endParaRPr sz="2800">
              <a:solidFill>
                <a:srgbClr val="000000"/>
              </a:solidFill>
            </a:endParaRPr>
          </a:p>
          <a:p>
            <a:pPr marL="457200" lvl="0" indent="-406400" algn="l" rtl="0">
              <a:spcBef>
                <a:spcPts val="0"/>
              </a:spcBef>
              <a:spcAft>
                <a:spcPts val="0"/>
              </a:spcAft>
              <a:buClr>
                <a:srgbClr val="000000"/>
              </a:buClr>
              <a:buSzPts val="2800"/>
              <a:buChar char="●"/>
            </a:pPr>
            <a:r>
              <a:rPr lang="en-IN" sz="2800">
                <a:solidFill>
                  <a:srgbClr val="000000"/>
                </a:solidFill>
              </a:rPr>
              <a:t>Custom Labelling the dataset</a:t>
            </a:r>
            <a:endParaRPr sz="2800">
              <a:solidFill>
                <a:srgbClr val="000000"/>
              </a:solidFill>
            </a:endParaRPr>
          </a:p>
          <a:p>
            <a:pPr marL="457200" lvl="0" indent="-406400" algn="l" rtl="0">
              <a:spcBef>
                <a:spcPts val="0"/>
              </a:spcBef>
              <a:spcAft>
                <a:spcPts val="0"/>
              </a:spcAft>
              <a:buClr>
                <a:srgbClr val="000000"/>
              </a:buClr>
              <a:buSzPts val="2800"/>
              <a:buChar char="●"/>
            </a:pPr>
            <a:r>
              <a:rPr lang="en-IN" sz="2800">
                <a:solidFill>
                  <a:srgbClr val="000000"/>
                </a:solidFill>
              </a:rPr>
              <a:t>Downloading pre defined weights from darknet53.conv.74</a:t>
            </a:r>
            <a:endParaRPr sz="2800">
              <a:solidFill>
                <a:srgbClr val="000000"/>
              </a:solidFill>
            </a:endParaRPr>
          </a:p>
          <a:p>
            <a:pPr marL="457200" lvl="0" indent="-406400" algn="l" rtl="0">
              <a:spcBef>
                <a:spcPts val="0"/>
              </a:spcBef>
              <a:spcAft>
                <a:spcPts val="0"/>
              </a:spcAft>
              <a:buClr>
                <a:srgbClr val="000000"/>
              </a:buClr>
              <a:buSzPts val="2800"/>
              <a:buChar char="●"/>
            </a:pPr>
            <a:r>
              <a:rPr lang="en-IN" sz="2800">
                <a:solidFill>
                  <a:srgbClr val="000000"/>
                </a:solidFill>
              </a:rPr>
              <a:t>Training,validating and testing on dataset</a:t>
            </a:r>
            <a:endParaRPr sz="2800">
              <a:solidFill>
                <a:srgbClr val="000000"/>
              </a:solidFill>
            </a:endParaRPr>
          </a:p>
          <a:p>
            <a:pPr marL="457200" lvl="0" indent="-406400" algn="l" rtl="0">
              <a:spcBef>
                <a:spcPts val="0"/>
              </a:spcBef>
              <a:spcAft>
                <a:spcPts val="0"/>
              </a:spcAft>
              <a:buClr>
                <a:srgbClr val="000000"/>
              </a:buClr>
              <a:buSzPts val="2800"/>
              <a:buChar char="●"/>
            </a:pPr>
            <a:r>
              <a:rPr lang="en-IN" sz="2800">
                <a:solidFill>
                  <a:srgbClr val="000000"/>
                </a:solidFill>
              </a:rPr>
              <a:t>Python program implementation for detecting fruits</a:t>
            </a:r>
            <a:endParaRPr sz="2800">
              <a:solidFill>
                <a:srgbClr val="000000"/>
              </a:solidFill>
            </a:endParaRPr>
          </a:p>
          <a:p>
            <a:pPr marL="914400" lvl="0" indent="0" algn="ctr" rtl="0">
              <a:spcBef>
                <a:spcPts val="0"/>
              </a:spcBef>
              <a:spcAft>
                <a:spcPts val="0"/>
              </a:spcAft>
              <a:buNone/>
            </a:pP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subTitle" idx="1"/>
          </p:nvPr>
        </p:nvSpPr>
        <p:spPr>
          <a:xfrm>
            <a:off x="415600" y="4198530"/>
            <a:ext cx="9934800" cy="2659500"/>
          </a:xfrm>
          <a:prstGeom prst="rect">
            <a:avLst/>
          </a:prstGeom>
          <a:noFill/>
          <a:ln>
            <a:noFill/>
          </a:ln>
        </p:spPr>
        <p:txBody>
          <a:bodyPr spcFirstLastPara="1" wrap="square" lIns="91425" tIns="45700" rIns="91425" bIns="45700" anchor="t" anchorCtr="0">
            <a:noAutofit/>
          </a:bodyPr>
          <a:lstStyle/>
          <a:p>
            <a:pPr marL="609600" lvl="0" indent="0" algn="l" rtl="0">
              <a:lnSpc>
                <a:spcPct val="90000"/>
              </a:lnSpc>
              <a:spcBef>
                <a:spcPts val="0"/>
              </a:spcBef>
              <a:spcAft>
                <a:spcPts val="0"/>
              </a:spcAft>
              <a:buNone/>
            </a:pPr>
            <a:endParaRPr sz="2200">
              <a:solidFill>
                <a:srgbClr val="000000"/>
              </a:solidFill>
            </a:endParaRPr>
          </a:p>
          <a:p>
            <a:pPr marL="0" lvl="0" indent="0" algn="l" rtl="0">
              <a:lnSpc>
                <a:spcPct val="90000"/>
              </a:lnSpc>
              <a:spcBef>
                <a:spcPts val="0"/>
              </a:spcBef>
              <a:spcAft>
                <a:spcPts val="0"/>
              </a:spcAft>
              <a:buNone/>
            </a:pPr>
            <a:r>
              <a:rPr lang="en-IN" sz="2200">
                <a:solidFill>
                  <a:srgbClr val="000000"/>
                </a:solidFill>
              </a:rPr>
              <a:t>Here we are downloading the darknet file from github.</a:t>
            </a:r>
            <a:endParaRPr sz="2200">
              <a:solidFill>
                <a:srgbClr val="000000"/>
              </a:solidFill>
            </a:endParaRPr>
          </a:p>
          <a:p>
            <a:pPr marL="342900" lvl="0" indent="-330200" algn="l" rtl="0">
              <a:lnSpc>
                <a:spcPct val="90000"/>
              </a:lnSpc>
              <a:spcBef>
                <a:spcPts val="1000"/>
              </a:spcBef>
              <a:spcAft>
                <a:spcPts val="0"/>
              </a:spcAft>
              <a:buClr>
                <a:srgbClr val="000000"/>
              </a:buClr>
              <a:buSzPts val="2200"/>
              <a:buChar char="•"/>
            </a:pPr>
            <a:r>
              <a:rPr lang="en-IN" sz="2200">
                <a:solidFill>
                  <a:srgbClr val="000000"/>
                </a:solidFill>
              </a:rPr>
              <a:t> Enabling opencv  -  To use while training images and making predictions.</a:t>
            </a:r>
            <a:endParaRPr sz="2200">
              <a:solidFill>
                <a:srgbClr val="000000"/>
              </a:solidFill>
            </a:endParaRPr>
          </a:p>
          <a:p>
            <a:pPr marL="342900" lvl="0" indent="-330200" algn="l" rtl="0">
              <a:lnSpc>
                <a:spcPct val="90000"/>
              </a:lnSpc>
              <a:spcBef>
                <a:spcPts val="1000"/>
              </a:spcBef>
              <a:spcAft>
                <a:spcPts val="0"/>
              </a:spcAft>
              <a:buClr>
                <a:srgbClr val="000000"/>
              </a:buClr>
              <a:buSzPts val="2200"/>
              <a:buChar char="•"/>
            </a:pPr>
            <a:r>
              <a:rPr lang="en-IN" sz="2200">
                <a:solidFill>
                  <a:srgbClr val="000000"/>
                </a:solidFill>
              </a:rPr>
              <a:t> Enabling gpu       -  To increase speed of training that uses cnn.</a:t>
            </a:r>
            <a:endParaRPr sz="2200">
              <a:solidFill>
                <a:srgbClr val="000000"/>
              </a:solidFill>
            </a:endParaRPr>
          </a:p>
          <a:p>
            <a:pPr marL="342900" lvl="0" indent="-330200" algn="l" rtl="0">
              <a:lnSpc>
                <a:spcPct val="90000"/>
              </a:lnSpc>
              <a:spcBef>
                <a:spcPts val="1000"/>
              </a:spcBef>
              <a:spcAft>
                <a:spcPts val="0"/>
              </a:spcAft>
              <a:buClr>
                <a:srgbClr val="000000"/>
              </a:buClr>
              <a:buSzPts val="2200"/>
              <a:buChar char="•"/>
            </a:pPr>
            <a:r>
              <a:rPr lang="en-IN" sz="2200">
                <a:solidFill>
                  <a:srgbClr val="000000"/>
                </a:solidFill>
              </a:rPr>
              <a:t> Enabling Cudnn  -   </a:t>
            </a:r>
            <a:r>
              <a:rPr lang="en-IN" sz="2200">
                <a:solidFill>
                  <a:srgbClr val="000000"/>
                </a:solidFill>
                <a:latin typeface="Arial"/>
                <a:ea typeface="Arial"/>
                <a:cs typeface="Arial"/>
                <a:sym typeface="Arial"/>
              </a:rPr>
              <a:t>The Nvidia Cuda</a:t>
            </a:r>
            <a:r>
              <a:rPr lang="en-IN" sz="2200">
                <a:solidFill>
                  <a:srgbClr val="000000"/>
                </a:solidFill>
              </a:rPr>
              <a:t> Deep Neural Network library.</a:t>
            </a:r>
            <a:endParaRPr sz="2200">
              <a:solidFill>
                <a:srgbClr val="000000"/>
              </a:solidFill>
            </a:endParaRPr>
          </a:p>
          <a:p>
            <a:pPr marL="342900" lvl="0" indent="-190500" algn="ctr" rtl="0">
              <a:lnSpc>
                <a:spcPct val="90000"/>
              </a:lnSpc>
              <a:spcBef>
                <a:spcPts val="1000"/>
              </a:spcBef>
              <a:spcAft>
                <a:spcPts val="0"/>
              </a:spcAft>
              <a:buClr>
                <a:schemeClr val="dk1"/>
              </a:buClr>
              <a:buSzPts val="2400"/>
              <a:buNone/>
            </a:pPr>
            <a:endParaRPr sz="2200">
              <a:solidFill>
                <a:srgbClr val="000000"/>
              </a:solidFill>
            </a:endParaRPr>
          </a:p>
        </p:txBody>
      </p:sp>
      <p:pic>
        <p:nvPicPr>
          <p:cNvPr id="154" name="Google Shape;154;p25"/>
          <p:cNvPicPr preferRelativeResize="0"/>
          <p:nvPr/>
        </p:nvPicPr>
        <p:blipFill>
          <a:blip r:embed="rId3">
            <a:alphaModFix/>
          </a:blip>
          <a:stretch>
            <a:fillRect/>
          </a:stretch>
        </p:blipFill>
        <p:spPr>
          <a:xfrm>
            <a:off x="353325" y="1349550"/>
            <a:ext cx="11838674" cy="247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6" descr="Text&#10;&#10;Description automatically generated"/>
          <p:cNvPicPr preferRelativeResize="0"/>
          <p:nvPr/>
        </p:nvPicPr>
        <p:blipFill rotWithShape="1">
          <a:blip r:embed="rId3">
            <a:alphaModFix/>
          </a:blip>
          <a:srcRect/>
          <a:stretch/>
        </p:blipFill>
        <p:spPr>
          <a:xfrm>
            <a:off x="281797" y="271530"/>
            <a:ext cx="11427123" cy="3957052"/>
          </a:xfrm>
          <a:prstGeom prst="rect">
            <a:avLst/>
          </a:prstGeom>
          <a:noFill/>
          <a:ln>
            <a:noFill/>
          </a:ln>
        </p:spPr>
      </p:pic>
      <p:sp>
        <p:nvSpPr>
          <p:cNvPr id="160" name="Google Shape;160;p26"/>
          <p:cNvSpPr txBox="1"/>
          <p:nvPr/>
        </p:nvSpPr>
        <p:spPr>
          <a:xfrm>
            <a:off x="468700" y="4221201"/>
            <a:ext cx="10521300" cy="263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200" i="0" u="none" strike="noStrike" cap="none"/>
              <a:t>Here we are setting up yolo architecture by setting  </a:t>
            </a:r>
            <a:endParaRPr sz="2200"/>
          </a:p>
          <a:p>
            <a:pPr marL="285750" marR="0" lvl="0" indent="-273050" algn="l" rtl="0">
              <a:spcBef>
                <a:spcPts val="0"/>
              </a:spcBef>
              <a:spcAft>
                <a:spcPts val="0"/>
              </a:spcAft>
              <a:buSzPts val="2200"/>
              <a:buChar char="•"/>
            </a:pPr>
            <a:r>
              <a:rPr lang="en-IN" sz="2200"/>
              <a:t>Batches to 64 </a:t>
            </a:r>
            <a:endParaRPr sz="2200"/>
          </a:p>
          <a:p>
            <a:pPr marL="285750" marR="0" lvl="0" indent="-273050" algn="l" rtl="0">
              <a:spcBef>
                <a:spcPts val="0"/>
              </a:spcBef>
              <a:spcAft>
                <a:spcPts val="0"/>
              </a:spcAft>
              <a:buSzPts val="2200"/>
              <a:buChar char="•"/>
            </a:pPr>
            <a:r>
              <a:rPr lang="en-IN" sz="2200"/>
              <a:t>Subdivisions to 16 </a:t>
            </a:r>
            <a:endParaRPr sz="2200"/>
          </a:p>
          <a:p>
            <a:pPr marL="285750" marR="0" lvl="0" indent="-273050" algn="l" rtl="0">
              <a:spcBef>
                <a:spcPts val="0"/>
              </a:spcBef>
              <a:spcAft>
                <a:spcPts val="0"/>
              </a:spcAft>
              <a:buSzPts val="2200"/>
              <a:buChar char="•"/>
            </a:pPr>
            <a:r>
              <a:rPr lang="en-IN" sz="2200"/>
              <a:t>No of classes=12 </a:t>
            </a:r>
            <a:endParaRPr sz="2200"/>
          </a:p>
          <a:p>
            <a:pPr marL="285750" marR="0" lvl="0" indent="-273050" algn="l" rtl="0">
              <a:spcBef>
                <a:spcPts val="0"/>
              </a:spcBef>
              <a:spcAft>
                <a:spcPts val="0"/>
              </a:spcAft>
              <a:buSzPts val="2200"/>
              <a:buChar char="•"/>
            </a:pPr>
            <a:r>
              <a:rPr lang="en-IN" sz="2200"/>
              <a:t>Max batch=(no of classes * 2000) =24000</a:t>
            </a:r>
            <a:endParaRPr sz="2200"/>
          </a:p>
          <a:p>
            <a:pPr marL="285750" marR="0" lvl="0" indent="-273050" algn="l" rtl="0">
              <a:spcBef>
                <a:spcPts val="0"/>
              </a:spcBef>
              <a:spcAft>
                <a:spcPts val="0"/>
              </a:spcAft>
              <a:buSzPts val="2200"/>
              <a:buChar char="•"/>
            </a:pPr>
            <a:r>
              <a:rPr lang="en-IN" sz="2200"/>
              <a:t>Filters=(no of classes +5)*3 =51</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7" descr="A screenshot of a computer&#10;&#10;Description automatically generated"/>
          <p:cNvPicPr preferRelativeResize="0"/>
          <p:nvPr/>
        </p:nvPicPr>
        <p:blipFill rotWithShape="1">
          <a:blip r:embed="rId3">
            <a:alphaModFix/>
          </a:blip>
          <a:srcRect/>
          <a:stretch/>
        </p:blipFill>
        <p:spPr>
          <a:xfrm>
            <a:off x="267419" y="156346"/>
            <a:ext cx="10852030" cy="4561233"/>
          </a:xfrm>
          <a:prstGeom prst="rect">
            <a:avLst/>
          </a:prstGeom>
          <a:noFill/>
          <a:ln>
            <a:noFill/>
          </a:ln>
        </p:spPr>
      </p:pic>
      <p:sp>
        <p:nvSpPr>
          <p:cNvPr id="166" name="Google Shape;166;p27"/>
          <p:cNvSpPr txBox="1"/>
          <p:nvPr/>
        </p:nvSpPr>
        <p:spPr>
          <a:xfrm>
            <a:off x="425578" y="5253975"/>
            <a:ext cx="106281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30200" algn="l" rtl="0">
              <a:spcBef>
                <a:spcPts val="0"/>
              </a:spcBef>
              <a:spcAft>
                <a:spcPts val="0"/>
              </a:spcAft>
              <a:buClr>
                <a:schemeClr val="dk1"/>
              </a:buClr>
              <a:buSzPts val="2200"/>
              <a:buChar char="•"/>
            </a:pPr>
            <a:r>
              <a:rPr lang="en-IN" sz="2200">
                <a:solidFill>
                  <a:schemeClr val="dk1"/>
                </a:solidFill>
              </a:rPr>
              <a:t>Here by using ( labellimg ) we are custom labelling our dataset.  </a:t>
            </a:r>
            <a:endParaRPr sz="2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20615" y="5397200"/>
            <a:ext cx="11392618" cy="1311186"/>
          </a:xfrm>
          <a:prstGeom prst="rect">
            <a:avLst/>
          </a:prstGeom>
          <a:noFill/>
          <a:ln>
            <a:noFill/>
          </a:ln>
        </p:spPr>
        <p:txBody>
          <a:bodyPr spcFirstLastPara="1" wrap="square" lIns="91425" tIns="45700" rIns="91425" bIns="45700" anchor="ctr" anchorCtr="0">
            <a:noAutofit/>
          </a:bodyPr>
          <a:lstStyle/>
          <a:p>
            <a:pPr marL="457200" lvl="0" indent="0" algn="l" rtl="0">
              <a:lnSpc>
                <a:spcPct val="90000"/>
              </a:lnSpc>
              <a:spcBef>
                <a:spcPts val="0"/>
              </a:spcBef>
              <a:spcAft>
                <a:spcPts val="0"/>
              </a:spcAft>
              <a:buNone/>
            </a:pPr>
            <a:r>
              <a:rPr lang="en-IN" sz="2200"/>
              <a:t> Downloading the pre-defined weights which are in darknet53.conv.74 which are   used to  train the data</a:t>
            </a:r>
            <a:endParaRPr sz="2200"/>
          </a:p>
          <a:p>
            <a:pPr marL="457200" lvl="0" indent="0" algn="l" rtl="0">
              <a:lnSpc>
                <a:spcPct val="90000"/>
              </a:lnSpc>
              <a:spcBef>
                <a:spcPts val="0"/>
              </a:spcBef>
              <a:spcAft>
                <a:spcPts val="0"/>
              </a:spcAft>
              <a:buNone/>
            </a:pPr>
            <a:endParaRPr sz="2300"/>
          </a:p>
        </p:txBody>
      </p:sp>
      <p:pic>
        <p:nvPicPr>
          <p:cNvPr id="172" name="Google Shape;172;p28" descr="Text&#10;&#10;Description automatically generated"/>
          <p:cNvPicPr preferRelativeResize="0"/>
          <p:nvPr/>
        </p:nvPicPr>
        <p:blipFill rotWithShape="1">
          <a:blip r:embed="rId3">
            <a:alphaModFix/>
          </a:blip>
          <a:srcRect/>
          <a:stretch/>
        </p:blipFill>
        <p:spPr>
          <a:xfrm>
            <a:off x="184450" y="133825"/>
            <a:ext cx="11528776" cy="476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92500" y="5367100"/>
            <a:ext cx="10803000" cy="1571400"/>
          </a:xfrm>
          <a:prstGeom prst="rect">
            <a:avLst/>
          </a:prstGeom>
          <a:noFill/>
          <a:ln>
            <a:noFill/>
          </a:ln>
        </p:spPr>
        <p:txBody>
          <a:bodyPr spcFirstLastPara="1" wrap="square" lIns="91425" tIns="45700" rIns="91425" bIns="45700" anchor="ctr" anchorCtr="0">
            <a:noAutofit/>
          </a:bodyPr>
          <a:lstStyle/>
          <a:p>
            <a:pPr marL="342900" lvl="0" indent="-304800" algn="l" rtl="0">
              <a:lnSpc>
                <a:spcPct val="90000"/>
              </a:lnSpc>
              <a:spcBef>
                <a:spcPts val="0"/>
              </a:spcBef>
              <a:spcAft>
                <a:spcPts val="0"/>
              </a:spcAft>
              <a:buClr>
                <a:schemeClr val="dk1"/>
              </a:buClr>
              <a:buSzPts val="2200"/>
              <a:buFont typeface="Arial"/>
              <a:buChar char="•"/>
            </a:pPr>
            <a:r>
              <a:rPr lang="en-IN" sz="2200"/>
              <a:t>Here we use the updated weights from training ,class names and architecture files.</a:t>
            </a:r>
            <a:endParaRPr sz="2200"/>
          </a:p>
          <a:p>
            <a:pPr marL="342900" lvl="0" indent="-304800" algn="l" rtl="0">
              <a:lnSpc>
                <a:spcPct val="90000"/>
              </a:lnSpc>
              <a:spcBef>
                <a:spcPts val="0"/>
              </a:spcBef>
              <a:spcAft>
                <a:spcPts val="0"/>
              </a:spcAft>
              <a:buClr>
                <a:schemeClr val="dk1"/>
              </a:buClr>
              <a:buSzPts val="2200"/>
              <a:buFont typeface="Arial"/>
              <a:buChar char="•"/>
            </a:pPr>
            <a:r>
              <a:rPr lang="en-IN" sz="2200"/>
              <a:t>Here we can classify images and videos in real time.</a:t>
            </a:r>
            <a:endParaRPr sz="3100"/>
          </a:p>
          <a:p>
            <a:pPr marL="342900" lvl="0" indent="-165100" algn="l" rtl="0">
              <a:lnSpc>
                <a:spcPct val="90000"/>
              </a:lnSpc>
              <a:spcBef>
                <a:spcPts val="0"/>
              </a:spcBef>
              <a:spcAft>
                <a:spcPts val="0"/>
              </a:spcAft>
              <a:buClr>
                <a:schemeClr val="dk1"/>
              </a:buClr>
              <a:buSzPts val="2800"/>
              <a:buFont typeface="Arial"/>
              <a:buNone/>
            </a:pPr>
            <a:endParaRPr sz="2800"/>
          </a:p>
        </p:txBody>
      </p:sp>
      <p:pic>
        <p:nvPicPr>
          <p:cNvPr id="178" name="Google Shape;178;p29"/>
          <p:cNvPicPr preferRelativeResize="0"/>
          <p:nvPr/>
        </p:nvPicPr>
        <p:blipFill>
          <a:blip r:embed="rId3">
            <a:alphaModFix/>
          </a:blip>
          <a:stretch>
            <a:fillRect/>
          </a:stretch>
        </p:blipFill>
        <p:spPr>
          <a:xfrm>
            <a:off x="606875" y="203300"/>
            <a:ext cx="10803150" cy="504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 </a:t>
            </a:r>
            <a:r>
              <a:rPr lang="en-IN" sz="3500" b="1"/>
              <a:t>Classification And Results</a:t>
            </a:r>
            <a:r>
              <a:rPr lang="en-IN" sz="3500"/>
              <a:t> </a:t>
            </a:r>
            <a:endParaRPr sz="3500"/>
          </a:p>
        </p:txBody>
      </p:sp>
      <p:sp>
        <p:nvSpPr>
          <p:cNvPr id="184" name="Google Shape;184;p30"/>
          <p:cNvSpPr txBox="1">
            <a:spLocks noGrp="1"/>
          </p:cNvSpPr>
          <p:nvPr>
            <p:ph type="body" idx="1"/>
          </p:nvPr>
        </p:nvSpPr>
        <p:spPr>
          <a:xfrm>
            <a:off x="838200" y="1825625"/>
            <a:ext cx="10515600" cy="4840800"/>
          </a:xfrm>
          <a:prstGeom prst="rect">
            <a:avLst/>
          </a:prstGeom>
          <a:noFill/>
          <a:ln>
            <a:noFill/>
          </a:ln>
        </p:spPr>
        <p:txBody>
          <a:bodyPr spcFirstLastPara="1" wrap="square" lIns="91425" tIns="45700" rIns="91425" bIns="45700" anchor="t" anchorCtr="0">
            <a:noAutofit/>
          </a:bodyPr>
          <a:lstStyle/>
          <a:p>
            <a:pPr marL="228600" lvl="0" indent="-50800" algn="l" rtl="0">
              <a:lnSpc>
                <a:spcPct val="100000"/>
              </a:lnSpc>
              <a:spcBef>
                <a:spcPts val="0"/>
              </a:spcBef>
              <a:spcAft>
                <a:spcPts val="0"/>
              </a:spcAft>
              <a:buClr>
                <a:schemeClr val="dk1"/>
              </a:buClr>
              <a:buSzPts val="2800"/>
              <a:buNone/>
            </a:pPr>
            <a:endParaRPr>
              <a:solidFill>
                <a:srgbClr val="000000"/>
              </a:solidFill>
            </a:endParaRPr>
          </a:p>
          <a:p>
            <a:pPr marL="0" lvl="0" indent="0" algn="l" rtl="0">
              <a:lnSpc>
                <a:spcPct val="100000"/>
              </a:lnSpc>
              <a:spcBef>
                <a:spcPts val="0"/>
              </a:spcBef>
              <a:spcAft>
                <a:spcPts val="0"/>
              </a:spcAft>
              <a:buClr>
                <a:schemeClr val="dk1"/>
              </a:buClr>
              <a:buSzPts val="2800"/>
              <a:buNone/>
            </a:pPr>
            <a:r>
              <a:rPr lang="en-IN" sz="2200">
                <a:solidFill>
                  <a:srgbClr val="000000"/>
                </a:solidFill>
              </a:rPr>
              <a:t>Finally we will apply machine learning algorithms on the processed data and find the accuracy of our model.These are the following results</a:t>
            </a:r>
            <a:endParaRPr sz="2200">
              <a:solidFill>
                <a:srgbClr val="000000"/>
              </a:solidFill>
            </a:endParaRPr>
          </a:p>
          <a:p>
            <a:pPr marL="0" lvl="0" indent="0" algn="l" rtl="0">
              <a:lnSpc>
                <a:spcPct val="100000"/>
              </a:lnSpc>
              <a:spcBef>
                <a:spcPts val="0"/>
              </a:spcBef>
              <a:spcAft>
                <a:spcPts val="0"/>
              </a:spcAft>
              <a:buClr>
                <a:schemeClr val="dk1"/>
              </a:buClr>
              <a:buSzPts val="2800"/>
              <a:buNone/>
            </a:pPr>
            <a:endParaRPr sz="2200">
              <a:solidFill>
                <a:srgbClr val="000000"/>
              </a:solidFill>
            </a:endParaRPr>
          </a:p>
          <a:p>
            <a:pPr marL="457200" lvl="0" indent="-349250" algn="l" rtl="0">
              <a:lnSpc>
                <a:spcPct val="100000"/>
              </a:lnSpc>
              <a:spcBef>
                <a:spcPts val="0"/>
              </a:spcBef>
              <a:spcAft>
                <a:spcPts val="0"/>
              </a:spcAft>
              <a:buClr>
                <a:srgbClr val="000000"/>
              </a:buClr>
              <a:buSzPts val="1900"/>
              <a:buChar char="●"/>
            </a:pPr>
            <a:r>
              <a:rPr lang="en-IN" sz="2200">
                <a:solidFill>
                  <a:srgbClr val="000000"/>
                </a:solidFill>
              </a:rPr>
              <a:t>Graph</a:t>
            </a:r>
            <a:endParaRPr sz="2200">
              <a:solidFill>
                <a:srgbClr val="000000"/>
              </a:solidFill>
            </a:endParaRPr>
          </a:p>
          <a:p>
            <a:pPr marL="457200" lvl="0" indent="-349250" algn="l" rtl="0">
              <a:lnSpc>
                <a:spcPct val="100000"/>
              </a:lnSpc>
              <a:spcBef>
                <a:spcPts val="0"/>
              </a:spcBef>
              <a:spcAft>
                <a:spcPts val="0"/>
              </a:spcAft>
              <a:buClr>
                <a:srgbClr val="000000"/>
              </a:buClr>
              <a:buSzPts val="1900"/>
              <a:buChar char="●"/>
            </a:pPr>
            <a:r>
              <a:rPr lang="en-IN" sz="2200">
                <a:solidFill>
                  <a:srgbClr val="000000"/>
                </a:solidFill>
              </a:rPr>
              <a:t>Training</a:t>
            </a:r>
            <a:endParaRPr sz="2200">
              <a:solidFill>
                <a:srgbClr val="000000"/>
              </a:solidFill>
            </a:endParaRPr>
          </a:p>
          <a:p>
            <a:pPr marL="457200" lvl="0" indent="-349250" algn="l" rtl="0">
              <a:lnSpc>
                <a:spcPct val="100000"/>
              </a:lnSpc>
              <a:spcBef>
                <a:spcPts val="0"/>
              </a:spcBef>
              <a:spcAft>
                <a:spcPts val="0"/>
              </a:spcAft>
              <a:buClr>
                <a:schemeClr val="dk1"/>
              </a:buClr>
              <a:buSzPts val="1900"/>
              <a:buChar char="●"/>
            </a:pPr>
            <a:r>
              <a:rPr lang="en-IN" sz="2200">
                <a:solidFill>
                  <a:schemeClr val="dk1"/>
                </a:solidFill>
              </a:rPr>
              <a:t>Testing</a:t>
            </a:r>
            <a:endParaRPr sz="2200">
              <a:solidFill>
                <a:srgbClr val="000000"/>
              </a:solidFill>
            </a:endParaRPr>
          </a:p>
          <a:p>
            <a:pPr marL="457200" lvl="0" indent="-349250" algn="l" rtl="0">
              <a:lnSpc>
                <a:spcPct val="100000"/>
              </a:lnSpc>
              <a:spcBef>
                <a:spcPts val="0"/>
              </a:spcBef>
              <a:spcAft>
                <a:spcPts val="0"/>
              </a:spcAft>
              <a:buClr>
                <a:srgbClr val="000000"/>
              </a:buClr>
              <a:buSzPts val="1900"/>
              <a:buChar char="●"/>
            </a:pPr>
            <a:r>
              <a:rPr lang="en-IN" sz="2200">
                <a:solidFill>
                  <a:srgbClr val="000000"/>
                </a:solidFill>
              </a:rPr>
              <a:t>Validating</a:t>
            </a:r>
            <a:endParaRPr sz="2200">
              <a:solidFill>
                <a:srgbClr val="000000"/>
              </a:solidFill>
            </a:endParaRPr>
          </a:p>
          <a:p>
            <a:pPr marL="457200" lvl="0" indent="0" algn="l" rtl="0">
              <a:lnSpc>
                <a:spcPct val="100000"/>
              </a:lnSpc>
              <a:spcBef>
                <a:spcPts val="0"/>
              </a:spcBef>
              <a:spcAft>
                <a:spcPts val="0"/>
              </a:spcAft>
              <a:buNone/>
            </a:pPr>
            <a:endParaRPr sz="2200">
              <a:solidFill>
                <a:srgbClr val="000000"/>
              </a:solidFill>
            </a:endParaRPr>
          </a:p>
          <a:p>
            <a:pPr marL="0" lvl="0" indent="0" algn="l" rtl="0">
              <a:lnSpc>
                <a:spcPct val="100000"/>
              </a:lnSpc>
              <a:spcBef>
                <a:spcPts val="0"/>
              </a:spcBef>
              <a:spcAft>
                <a:spcPts val="0"/>
              </a:spcAft>
              <a:buClr>
                <a:schemeClr val="dk1"/>
              </a:buClr>
              <a:buSzPts val="2800"/>
              <a:buNone/>
            </a:pPr>
            <a:r>
              <a:rPr lang="en-IN" sz="2200">
                <a:solidFill>
                  <a:srgbClr val="000000"/>
                </a:solidFill>
              </a:rPr>
              <a:t>  </a:t>
            </a:r>
            <a:endParaRPr sz="2200">
              <a:solidFill>
                <a:srgbClr val="000000"/>
              </a:solidFill>
            </a:endParaRPr>
          </a:p>
          <a:p>
            <a:pPr marL="228600" lvl="0" indent="0" algn="l" rtl="0">
              <a:lnSpc>
                <a:spcPct val="100000"/>
              </a:lnSpc>
              <a:spcBef>
                <a:spcPts val="0"/>
              </a:spcBef>
              <a:spcAft>
                <a:spcPts val="0"/>
              </a:spcAft>
              <a:buNone/>
            </a:pPr>
            <a:endParaRPr>
              <a:solidFill>
                <a:srgbClr val="000000"/>
              </a:solidFill>
            </a:endParaRPr>
          </a:p>
          <a:p>
            <a:pPr marL="228600" lvl="0" indent="-50800" algn="l" rtl="0">
              <a:lnSpc>
                <a:spcPct val="90000"/>
              </a:lnSpc>
              <a:spcBef>
                <a:spcPts val="1000"/>
              </a:spcBef>
              <a:spcAft>
                <a:spcPts val="2100"/>
              </a:spcAft>
              <a:buClr>
                <a:schemeClr val="dk1"/>
              </a:buClr>
              <a:buSzPts val="28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t>18</a:t>
            </a:fld>
            <a:endParaRPr/>
          </a:p>
        </p:txBody>
      </p:sp>
      <p:pic>
        <p:nvPicPr>
          <p:cNvPr id="191" name="Google Shape;191;p31"/>
          <p:cNvPicPr preferRelativeResize="0"/>
          <p:nvPr/>
        </p:nvPicPr>
        <p:blipFill>
          <a:blip r:embed="rId3">
            <a:alphaModFix/>
          </a:blip>
          <a:stretch>
            <a:fillRect/>
          </a:stretch>
        </p:blipFill>
        <p:spPr>
          <a:xfrm>
            <a:off x="594975" y="0"/>
            <a:ext cx="10331525" cy="5532300"/>
          </a:xfrm>
          <a:prstGeom prst="rect">
            <a:avLst/>
          </a:prstGeom>
          <a:noFill/>
          <a:ln>
            <a:noFill/>
          </a:ln>
        </p:spPr>
      </p:pic>
      <p:sp>
        <p:nvSpPr>
          <p:cNvPr id="192" name="Google Shape;192;p31"/>
          <p:cNvSpPr txBox="1"/>
          <p:nvPr/>
        </p:nvSpPr>
        <p:spPr>
          <a:xfrm>
            <a:off x="86025" y="5689450"/>
            <a:ext cx="11374800" cy="7281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SzPts val="2300"/>
              <a:buChar char="●"/>
            </a:pPr>
            <a:r>
              <a:rPr lang="en-IN" sz="2800" b="1"/>
              <a:t>   </a:t>
            </a:r>
            <a:r>
              <a:rPr lang="en-IN" sz="2800"/>
              <a:t>Graph for model using map(Mean average precision) as metrics</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479225" y="5619167"/>
            <a:ext cx="11360700" cy="763500"/>
          </a:xfrm>
          <a:prstGeom prst="rect">
            <a:avLst/>
          </a:prstGeom>
        </p:spPr>
        <p:txBody>
          <a:bodyPr spcFirstLastPara="1" wrap="square" lIns="121900" tIns="121900" rIns="121900" bIns="121900" anchor="t" anchorCtr="0">
            <a:noAutofit/>
          </a:bodyPr>
          <a:lstStyle/>
          <a:p>
            <a:pPr marL="457200" lvl="0" indent="-400050" algn="l" rtl="0">
              <a:lnSpc>
                <a:spcPct val="90000"/>
              </a:lnSpc>
              <a:spcBef>
                <a:spcPts val="0"/>
              </a:spcBef>
              <a:spcAft>
                <a:spcPts val="0"/>
              </a:spcAft>
              <a:buSzPts val="2700"/>
              <a:buChar char="●"/>
            </a:pPr>
            <a:r>
              <a:rPr lang="en-IN" sz="2200"/>
              <a:t>Training the data which is in obj.data using yolov3_training.cfg architecture      and  pre defined weights which are in darknet53.conv.74</a:t>
            </a:r>
            <a:br>
              <a:rPr lang="en-IN" sz="2300"/>
            </a:br>
            <a:endParaRPr/>
          </a:p>
        </p:txBody>
      </p:sp>
      <p:sp>
        <p:nvSpPr>
          <p:cNvPr id="199" name="Google Shape;199;p3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t>19</a:t>
            </a:fld>
            <a:endParaRPr/>
          </a:p>
        </p:txBody>
      </p:sp>
      <p:pic>
        <p:nvPicPr>
          <p:cNvPr id="200" name="Google Shape;200;p32"/>
          <p:cNvPicPr preferRelativeResize="0"/>
          <p:nvPr/>
        </p:nvPicPr>
        <p:blipFill>
          <a:blip r:embed="rId3">
            <a:alphaModFix/>
          </a:blip>
          <a:stretch>
            <a:fillRect/>
          </a:stretch>
        </p:blipFill>
        <p:spPr>
          <a:xfrm>
            <a:off x="607700" y="188175"/>
            <a:ext cx="10878649" cy="532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p:nvPr/>
        </p:nvSpPr>
        <p:spPr>
          <a:xfrm>
            <a:off x="311700" y="-9100"/>
            <a:ext cx="10246500" cy="661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
        <p:nvSpPr>
          <p:cNvPr id="75" name="Google Shape;75;p15"/>
          <p:cNvSpPr txBox="1">
            <a:spLocks noGrp="1"/>
          </p:cNvSpPr>
          <p:nvPr>
            <p:ph type="sldNum" idx="12"/>
          </p:nvPr>
        </p:nvSpPr>
        <p:spPr>
          <a:xfrm>
            <a:off x="8513685" y="6476862"/>
            <a:ext cx="2711100" cy="3720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
        <p:nvSpPr>
          <p:cNvPr id="76" name="Google Shape;76;p15"/>
          <p:cNvSpPr txBox="1"/>
          <p:nvPr/>
        </p:nvSpPr>
        <p:spPr>
          <a:xfrm>
            <a:off x="311700" y="453745"/>
            <a:ext cx="8421000" cy="21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u="sng">
                <a:solidFill>
                  <a:srgbClr val="000000"/>
                </a:solidFill>
              </a:rPr>
              <a:t>P</a:t>
            </a:r>
            <a:r>
              <a:rPr lang="en-IN" sz="2800" u="sng"/>
              <a:t>roblem</a:t>
            </a:r>
            <a:r>
              <a:rPr lang="en-IN" sz="2800" u="sng">
                <a:solidFill>
                  <a:srgbClr val="000000"/>
                </a:solidFill>
              </a:rPr>
              <a:t> D</a:t>
            </a:r>
            <a:r>
              <a:rPr lang="en-IN" sz="2800" u="sng"/>
              <a:t>omain</a:t>
            </a:r>
            <a:r>
              <a:rPr lang="en-IN" sz="2800">
                <a:solidFill>
                  <a:srgbClr val="000000"/>
                </a:solidFill>
              </a:rPr>
              <a:t> -</a:t>
            </a:r>
            <a:endParaRPr sz="2800">
              <a:solidFill>
                <a:srgbClr val="000000"/>
              </a:solidFill>
            </a:endParaRPr>
          </a:p>
          <a:p>
            <a:pPr marL="0" lvl="0" indent="0" algn="l" rtl="0">
              <a:spcBef>
                <a:spcPts val="0"/>
              </a:spcBef>
              <a:spcAft>
                <a:spcPts val="0"/>
              </a:spcAft>
              <a:buNone/>
            </a:pPr>
            <a:endParaRPr sz="2800"/>
          </a:p>
          <a:p>
            <a:pPr marL="0" lvl="0" indent="0" algn="l" rtl="0">
              <a:spcBef>
                <a:spcPts val="0"/>
              </a:spcBef>
              <a:spcAft>
                <a:spcPts val="0"/>
              </a:spcAft>
              <a:buNone/>
            </a:pPr>
            <a:r>
              <a:rPr lang="en-IN" sz="2800">
                <a:solidFill>
                  <a:schemeClr val="dk1"/>
                </a:solidFill>
              </a:rPr>
              <a:t>                     </a:t>
            </a:r>
            <a:r>
              <a:rPr lang="en-IN" sz="2200">
                <a:solidFill>
                  <a:schemeClr val="dk1"/>
                </a:solidFill>
              </a:rPr>
              <a:t>Computer Vision,CNN </a:t>
            </a:r>
            <a:endParaRPr sz="2200">
              <a:solidFill>
                <a:srgbClr val="000000"/>
              </a:solidFill>
            </a:endParaRPr>
          </a:p>
          <a:p>
            <a:pPr marL="0" lvl="0" indent="0" algn="l" rtl="0">
              <a:spcBef>
                <a:spcPts val="0"/>
              </a:spcBef>
              <a:spcAft>
                <a:spcPts val="0"/>
              </a:spcAft>
              <a:buNone/>
            </a:pPr>
            <a:r>
              <a:rPr lang="en-IN" sz="2800"/>
              <a:t>                </a:t>
            </a:r>
            <a:endParaRPr sz="2800"/>
          </a:p>
          <a:p>
            <a:pPr marL="0" lvl="0" indent="0" algn="l" rtl="0">
              <a:spcBef>
                <a:spcPts val="0"/>
              </a:spcBef>
              <a:spcAft>
                <a:spcPts val="0"/>
              </a:spcAft>
              <a:buNone/>
            </a:pPr>
            <a:endParaRPr sz="2800"/>
          </a:p>
          <a:p>
            <a:pPr marL="0" lvl="0" indent="0" algn="l" rtl="0">
              <a:spcBef>
                <a:spcPts val="0"/>
              </a:spcBef>
              <a:spcAft>
                <a:spcPts val="0"/>
              </a:spcAft>
              <a:buNone/>
            </a:pPr>
            <a:endParaRPr sz="2800">
              <a:solidFill>
                <a:srgbClr val="000000"/>
              </a:solidFill>
            </a:endParaRPr>
          </a:p>
        </p:txBody>
      </p:sp>
      <p:sp>
        <p:nvSpPr>
          <p:cNvPr id="77" name="Google Shape;77;p15"/>
          <p:cNvSpPr txBox="1"/>
          <p:nvPr/>
        </p:nvSpPr>
        <p:spPr>
          <a:xfrm>
            <a:off x="311700" y="2732100"/>
            <a:ext cx="9418500" cy="3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800" u="sng">
                <a:solidFill>
                  <a:schemeClr val="dk1"/>
                </a:solidFill>
              </a:rPr>
              <a:t>Problem  Definition</a:t>
            </a:r>
            <a:r>
              <a:rPr lang="en-IN" sz="2800">
                <a:solidFill>
                  <a:schemeClr val="dk1"/>
                </a:solidFill>
              </a:rPr>
              <a:t> -</a:t>
            </a:r>
            <a:endParaRPr sz="2800">
              <a:solidFill>
                <a:schemeClr val="dk1"/>
              </a:solidFill>
            </a:endParaRPr>
          </a:p>
          <a:p>
            <a:pPr marL="0" lvl="0" indent="0" algn="l" rtl="0">
              <a:spcBef>
                <a:spcPts val="0"/>
              </a:spcBef>
              <a:spcAft>
                <a:spcPts val="0"/>
              </a:spcAft>
              <a:buClr>
                <a:schemeClr val="dk1"/>
              </a:buClr>
              <a:buSzPts val="1100"/>
              <a:buFont typeface="Arial"/>
              <a:buNone/>
            </a:pPr>
            <a:endParaRPr sz="2800">
              <a:solidFill>
                <a:schemeClr val="dk1"/>
              </a:solidFill>
            </a:endParaRPr>
          </a:p>
          <a:p>
            <a:pPr marL="0" lvl="0" indent="0" algn="l" rtl="0">
              <a:lnSpc>
                <a:spcPct val="115000"/>
              </a:lnSpc>
              <a:spcBef>
                <a:spcPts val="0"/>
              </a:spcBef>
              <a:spcAft>
                <a:spcPts val="0"/>
              </a:spcAft>
              <a:buNone/>
            </a:pPr>
            <a:r>
              <a:rPr lang="en-IN" sz="2800">
                <a:solidFill>
                  <a:schemeClr val="dk1"/>
                </a:solidFill>
                <a:latin typeface="Calibri"/>
                <a:ea typeface="Calibri"/>
                <a:cs typeface="Calibri"/>
                <a:sym typeface="Calibri"/>
              </a:rPr>
              <a:t>          </a:t>
            </a:r>
            <a:r>
              <a:rPr lang="en-IN" sz="2200">
                <a:solidFill>
                  <a:schemeClr val="dk1"/>
                </a:solidFill>
                <a:latin typeface="Calibri"/>
                <a:ea typeface="Calibri"/>
                <a:cs typeface="Calibri"/>
                <a:sym typeface="Calibri"/>
              </a:rPr>
              <a:t>         </a:t>
            </a:r>
            <a:r>
              <a:rPr lang="en-IN" sz="2200">
                <a:solidFill>
                  <a:schemeClr val="dk1"/>
                </a:solidFill>
              </a:rPr>
              <a:t>To design a fruit grading system using  single shot  detectors(YOLOV3) with fruitsgb indian dataset.</a:t>
            </a:r>
            <a:endParaRPr sz="1600">
              <a:solidFill>
                <a:schemeClr val="dk1"/>
              </a:solidFill>
            </a:endParaRPr>
          </a:p>
          <a:p>
            <a:pPr marL="0" lvl="0" indent="0" algn="l" rtl="0">
              <a:lnSpc>
                <a:spcPct val="115000"/>
              </a:lnSpc>
              <a:spcBef>
                <a:spcPts val="1600"/>
              </a:spcBef>
              <a:spcAft>
                <a:spcPts val="0"/>
              </a:spcAft>
              <a:buNone/>
            </a:pPr>
            <a:r>
              <a:rPr lang="en-IN" sz="2800">
                <a:solidFill>
                  <a:schemeClr val="dk1"/>
                </a:solidFill>
              </a:rPr>
              <a:t>  </a:t>
            </a:r>
            <a:endParaRPr sz="2800">
              <a:solidFill>
                <a:schemeClr val="dk1"/>
              </a:solidFill>
            </a:endParaRPr>
          </a:p>
          <a:p>
            <a:pPr marL="0" lvl="0" indent="0" algn="l" rtl="0">
              <a:lnSpc>
                <a:spcPct val="115000"/>
              </a:lnSpc>
              <a:spcBef>
                <a:spcPts val="1600"/>
              </a:spcBef>
              <a:spcAft>
                <a:spcPts val="1600"/>
              </a:spcAft>
              <a:buNone/>
            </a:pP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t>20</a:t>
            </a:fld>
            <a:endParaRPr/>
          </a:p>
        </p:txBody>
      </p:sp>
      <p:pic>
        <p:nvPicPr>
          <p:cNvPr id="207" name="Google Shape;207;p33"/>
          <p:cNvPicPr preferRelativeResize="0"/>
          <p:nvPr/>
        </p:nvPicPr>
        <p:blipFill>
          <a:blip r:embed="rId3">
            <a:alphaModFix/>
          </a:blip>
          <a:stretch>
            <a:fillRect/>
          </a:stretch>
        </p:blipFill>
        <p:spPr>
          <a:xfrm>
            <a:off x="152400" y="152400"/>
            <a:ext cx="12039600" cy="4967691"/>
          </a:xfrm>
          <a:prstGeom prst="rect">
            <a:avLst/>
          </a:prstGeom>
          <a:noFill/>
          <a:ln>
            <a:noFill/>
          </a:ln>
        </p:spPr>
      </p:pic>
      <p:sp>
        <p:nvSpPr>
          <p:cNvPr id="208" name="Google Shape;208;p33"/>
          <p:cNvSpPr txBox="1"/>
          <p:nvPr/>
        </p:nvSpPr>
        <p:spPr>
          <a:xfrm>
            <a:off x="330500" y="5403775"/>
            <a:ext cx="112869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sz="2200"/>
              <a:t>This is a sample  screen shot which shows us how an orange is been tested</a:t>
            </a:r>
            <a:endParaRPr sz="2200"/>
          </a:p>
          <a:p>
            <a:pPr marL="457200" lvl="0" indent="-342900" algn="l" rtl="0">
              <a:spcBef>
                <a:spcPts val="0"/>
              </a:spcBef>
              <a:spcAft>
                <a:spcPts val="0"/>
              </a:spcAft>
              <a:buSzPts val="1800"/>
              <a:buChar char="●"/>
            </a:pPr>
            <a:r>
              <a:rPr lang="en-IN" sz="2200"/>
              <a:t>And after the testing process is done it gives us the result saying it is a good orange</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4"/>
          <p:cNvPicPr preferRelativeResize="0"/>
          <p:nvPr/>
        </p:nvPicPr>
        <p:blipFill>
          <a:blip r:embed="rId3">
            <a:alphaModFix/>
          </a:blip>
          <a:stretch>
            <a:fillRect/>
          </a:stretch>
        </p:blipFill>
        <p:spPr>
          <a:xfrm>
            <a:off x="152400" y="152400"/>
            <a:ext cx="12039600" cy="4251823"/>
          </a:xfrm>
          <a:prstGeom prst="rect">
            <a:avLst/>
          </a:prstGeom>
          <a:noFill/>
          <a:ln>
            <a:noFill/>
          </a:ln>
        </p:spPr>
      </p:pic>
      <p:sp>
        <p:nvSpPr>
          <p:cNvPr id="215" name="Google Shape;215;p34"/>
          <p:cNvSpPr txBox="1"/>
          <p:nvPr/>
        </p:nvSpPr>
        <p:spPr>
          <a:xfrm>
            <a:off x="495750" y="4693175"/>
            <a:ext cx="11237100" cy="19005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IN" sz="2200"/>
              <a:t>This is a sample screenshot of our Validation process.</a:t>
            </a:r>
            <a:endParaRPr sz="2200"/>
          </a:p>
          <a:p>
            <a:pPr marL="457200" lvl="0" indent="-349250" algn="l" rtl="0">
              <a:spcBef>
                <a:spcPts val="0"/>
              </a:spcBef>
              <a:spcAft>
                <a:spcPts val="0"/>
              </a:spcAft>
              <a:buSzPts val="1900"/>
              <a:buChar char="●"/>
            </a:pPr>
            <a:r>
              <a:rPr lang="en-IN" sz="2200"/>
              <a:t>Here each and every fruit contains an unique class_id,which helps the sytem to make the validation process faster</a:t>
            </a:r>
            <a:endParaRPr sz="2200"/>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endParaRPr/>
          </a:p>
        </p:txBody>
      </p:sp>
      <p:sp>
        <p:nvSpPr>
          <p:cNvPr id="222" name="Google Shape;222;p35"/>
          <p:cNvSpPr txBox="1">
            <a:spLocks noGrp="1"/>
          </p:cNvSpPr>
          <p:nvPr>
            <p:ph type="subTitle" idx="1"/>
          </p:nvPr>
        </p:nvSpPr>
        <p:spPr>
          <a:xfrm>
            <a:off x="352000" y="5672478"/>
            <a:ext cx="11360700" cy="651900"/>
          </a:xfrm>
          <a:prstGeom prst="rect">
            <a:avLst/>
          </a:prstGeom>
        </p:spPr>
        <p:txBody>
          <a:bodyPr spcFirstLastPara="1" wrap="square" lIns="121900" tIns="121900" rIns="121900" bIns="121900" anchor="t" anchorCtr="0">
            <a:noAutofit/>
          </a:bodyPr>
          <a:lstStyle/>
          <a:p>
            <a:pPr marL="457200" lvl="0" indent="-368300" algn="l" rtl="0">
              <a:spcBef>
                <a:spcPts val="0"/>
              </a:spcBef>
              <a:spcAft>
                <a:spcPts val="0"/>
              </a:spcAft>
              <a:buSzPts val="2200"/>
              <a:buFont typeface="Times New Roman"/>
              <a:buChar char="●"/>
            </a:pPr>
            <a:r>
              <a:rPr lang="en-IN" sz="2200">
                <a:solidFill>
                  <a:srgbClr val="000000"/>
                </a:solidFill>
                <a:highlight>
                  <a:srgbClr val="FFFFFF"/>
                </a:highlight>
                <a:latin typeface="Times New Roman"/>
                <a:ea typeface="Times New Roman"/>
                <a:cs typeface="Times New Roman"/>
                <a:sym typeface="Times New Roman"/>
              </a:rPr>
              <a:t>Obtained</a:t>
            </a:r>
            <a:r>
              <a:rPr lang="en-IN" sz="2200">
                <a:latin typeface="Times New Roman"/>
                <a:ea typeface="Times New Roman"/>
                <a:cs typeface="Times New Roman"/>
                <a:sym typeface="Times New Roman"/>
              </a:rPr>
              <a:t> </a:t>
            </a:r>
            <a:r>
              <a:rPr lang="en-IN" sz="2200">
                <a:solidFill>
                  <a:srgbClr val="000000"/>
                </a:solidFill>
                <a:latin typeface="Times New Roman"/>
                <a:ea typeface="Times New Roman"/>
                <a:cs typeface="Times New Roman"/>
                <a:sym typeface="Times New Roman"/>
              </a:rPr>
              <a:t>result from detecting real time fruit using Trained weights</a:t>
            </a:r>
            <a:endParaRPr sz="2200">
              <a:solidFill>
                <a:srgbClr val="000000"/>
              </a:solidFill>
              <a:latin typeface="Times New Roman"/>
              <a:ea typeface="Times New Roman"/>
              <a:cs typeface="Times New Roman"/>
              <a:sym typeface="Times New Roman"/>
            </a:endParaRPr>
          </a:p>
          <a:p>
            <a:pPr marL="0" lvl="0" indent="0" algn="ctr" rtl="0">
              <a:spcBef>
                <a:spcPts val="0"/>
              </a:spcBef>
              <a:spcAft>
                <a:spcPts val="0"/>
              </a:spcAft>
              <a:buNone/>
            </a:pPr>
            <a:endParaRPr sz="2200">
              <a:latin typeface="Times New Roman"/>
              <a:ea typeface="Times New Roman"/>
              <a:cs typeface="Times New Roman"/>
              <a:sym typeface="Times New Roman"/>
            </a:endParaRPr>
          </a:p>
        </p:txBody>
      </p:sp>
      <p:pic>
        <p:nvPicPr>
          <p:cNvPr id="223" name="Google Shape;223;p35"/>
          <p:cNvPicPr preferRelativeResize="0"/>
          <p:nvPr/>
        </p:nvPicPr>
        <p:blipFill>
          <a:blip r:embed="rId3">
            <a:alphaModFix/>
          </a:blip>
          <a:stretch>
            <a:fillRect/>
          </a:stretch>
        </p:blipFill>
        <p:spPr>
          <a:xfrm>
            <a:off x="127225" y="307050"/>
            <a:ext cx="11779001" cy="49073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sz="3500" b="1"/>
              <a:t>Work Flow Diagram</a:t>
            </a:r>
            <a:endParaRPr sz="3500" b="1"/>
          </a:p>
        </p:txBody>
      </p:sp>
      <p:pic>
        <p:nvPicPr>
          <p:cNvPr id="229" name="Google Shape;229;p36" descr="Diagram&#10;&#10;Description automatically generated"/>
          <p:cNvPicPr preferRelativeResize="0">
            <a:picLocks noGrp="1"/>
          </p:cNvPicPr>
          <p:nvPr>
            <p:ph type="body" idx="1"/>
          </p:nvPr>
        </p:nvPicPr>
        <p:blipFill rotWithShape="1">
          <a:blip r:embed="rId3">
            <a:alphaModFix/>
          </a:blip>
          <a:srcRect/>
          <a:stretch/>
        </p:blipFill>
        <p:spPr>
          <a:xfrm>
            <a:off x="985478" y="1722214"/>
            <a:ext cx="9818477" cy="464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sldNum" idx="12"/>
          </p:nvPr>
        </p:nvSpPr>
        <p:spPr>
          <a:xfrm>
            <a:off x="8071563" y="598743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dk2"/>
                </a:solidFill>
                <a:latin typeface="Arial"/>
                <a:ea typeface="Arial"/>
                <a:cs typeface="Arial"/>
                <a:sym typeface="Arial"/>
              </a:rPr>
              <a:t>24</a:t>
            </a:fld>
            <a:endParaRPr>
              <a:solidFill>
                <a:schemeClr val="dk2"/>
              </a:solidFill>
              <a:latin typeface="Arial"/>
              <a:ea typeface="Arial"/>
              <a:cs typeface="Arial"/>
              <a:sym typeface="Arial"/>
            </a:endParaRPr>
          </a:p>
        </p:txBody>
      </p:sp>
      <p:cxnSp>
        <p:nvCxnSpPr>
          <p:cNvPr id="236" name="Google Shape;236;p37"/>
          <p:cNvCxnSpPr/>
          <p:nvPr/>
        </p:nvCxnSpPr>
        <p:spPr>
          <a:xfrm rot="10800000" flipH="1">
            <a:off x="1359325" y="4003929"/>
            <a:ext cx="10110300" cy="3300"/>
          </a:xfrm>
          <a:prstGeom prst="straightConnector1">
            <a:avLst/>
          </a:prstGeom>
          <a:noFill/>
          <a:ln w="19050" cap="flat" cmpd="sng">
            <a:solidFill>
              <a:srgbClr val="611BB8"/>
            </a:solidFill>
            <a:prstDash val="dot"/>
            <a:round/>
            <a:headEnd type="none" w="sm" len="sm"/>
            <a:tailEnd type="none" w="sm" len="sm"/>
          </a:ln>
        </p:spPr>
      </p:cxnSp>
      <p:grpSp>
        <p:nvGrpSpPr>
          <p:cNvPr id="237" name="Google Shape;237;p37"/>
          <p:cNvGrpSpPr/>
          <p:nvPr/>
        </p:nvGrpSpPr>
        <p:grpSpPr>
          <a:xfrm>
            <a:off x="1528800" y="2700433"/>
            <a:ext cx="196200" cy="1306800"/>
            <a:chOff x="648675" y="1657471"/>
            <a:chExt cx="196200" cy="1306800"/>
          </a:xfrm>
        </p:grpSpPr>
        <p:sp>
          <p:nvSpPr>
            <p:cNvPr id="238" name="Google Shape;238;p37"/>
            <p:cNvSpPr/>
            <p:nvPr/>
          </p:nvSpPr>
          <p:spPr>
            <a:xfrm>
              <a:off x="64867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37"/>
            <p:cNvCxnSpPr>
              <a:stCxn id="238" idx="0"/>
            </p:cNvCxnSpPr>
            <p:nvPr/>
          </p:nvCxnSpPr>
          <p:spPr>
            <a:xfrm rot="10800000">
              <a:off x="746775" y="1657471"/>
              <a:ext cx="0" cy="1110900"/>
            </a:xfrm>
            <a:prstGeom prst="straightConnector1">
              <a:avLst/>
            </a:prstGeom>
            <a:noFill/>
            <a:ln w="19050" cap="flat" cmpd="sng">
              <a:solidFill>
                <a:srgbClr val="009688"/>
              </a:solidFill>
              <a:prstDash val="solid"/>
              <a:round/>
              <a:headEnd type="none" w="sm" len="sm"/>
              <a:tailEnd type="oval" w="med" len="med"/>
            </a:ln>
          </p:spPr>
        </p:cxnSp>
      </p:grpSp>
      <p:sp>
        <p:nvSpPr>
          <p:cNvPr id="240" name="Google Shape;240;p37"/>
          <p:cNvSpPr txBox="1"/>
          <p:nvPr/>
        </p:nvSpPr>
        <p:spPr>
          <a:xfrm>
            <a:off x="1725000" y="1504100"/>
            <a:ext cx="2477400" cy="20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900" b="1">
                <a:latin typeface="Source Sans Pro"/>
                <a:ea typeface="Source Sans Pro"/>
                <a:cs typeface="Source Sans Pro"/>
                <a:sym typeface="Source Sans Pro"/>
              </a:rPr>
              <a:t>September-Mid October</a:t>
            </a:r>
            <a:endParaRPr sz="1900" b="1">
              <a:latin typeface="Source Sans Pro"/>
              <a:ea typeface="Source Sans Pro"/>
              <a:cs typeface="Source Sans Pro"/>
              <a:sym typeface="Source Sans Pro"/>
            </a:endParaRPr>
          </a:p>
          <a:p>
            <a:pPr marL="0" lvl="0" indent="0" algn="l" rtl="0">
              <a:lnSpc>
                <a:spcPct val="115000"/>
              </a:lnSpc>
              <a:spcBef>
                <a:spcPts val="1600"/>
              </a:spcBef>
              <a:spcAft>
                <a:spcPts val="1600"/>
              </a:spcAft>
              <a:buNone/>
            </a:pPr>
            <a:r>
              <a:rPr lang="en-IN" sz="1900">
                <a:latin typeface="Source Sans Pro"/>
                <a:ea typeface="Source Sans Pro"/>
                <a:cs typeface="Source Sans Pro"/>
                <a:sym typeface="Source Sans Pro"/>
              </a:rPr>
              <a:t>I</a:t>
            </a:r>
            <a:r>
              <a:rPr lang="en-IN" sz="1500">
                <a:latin typeface="Source Sans Pro"/>
                <a:ea typeface="Source Sans Pro"/>
                <a:cs typeface="Source Sans Pro"/>
                <a:sym typeface="Source Sans Pro"/>
              </a:rPr>
              <a:t>dentification of problem domain,problem definition and literature survey,review</a:t>
            </a:r>
            <a:endParaRPr sz="1500">
              <a:latin typeface="Source Sans Pro"/>
              <a:ea typeface="Source Sans Pro"/>
              <a:cs typeface="Source Sans Pro"/>
              <a:sym typeface="Source Sans Pro"/>
            </a:endParaRPr>
          </a:p>
        </p:txBody>
      </p:sp>
      <p:grpSp>
        <p:nvGrpSpPr>
          <p:cNvPr id="241" name="Google Shape;241;p37"/>
          <p:cNvGrpSpPr/>
          <p:nvPr/>
        </p:nvGrpSpPr>
        <p:grpSpPr>
          <a:xfrm>
            <a:off x="4345750" y="4003920"/>
            <a:ext cx="196200" cy="1201756"/>
            <a:chOff x="2512925" y="2768371"/>
            <a:chExt cx="196200" cy="1404905"/>
          </a:xfrm>
        </p:grpSpPr>
        <p:cxnSp>
          <p:nvCxnSpPr>
            <p:cNvPr id="242" name="Google Shape;242;p37"/>
            <p:cNvCxnSpPr/>
            <p:nvPr/>
          </p:nvCxnSpPr>
          <p:spPr>
            <a:xfrm>
              <a:off x="2611025" y="2964276"/>
              <a:ext cx="0" cy="1209000"/>
            </a:xfrm>
            <a:prstGeom prst="straightConnector1">
              <a:avLst/>
            </a:prstGeom>
            <a:noFill/>
            <a:ln w="19050" cap="flat" cmpd="sng">
              <a:solidFill>
                <a:srgbClr val="009688"/>
              </a:solidFill>
              <a:prstDash val="solid"/>
              <a:round/>
              <a:headEnd type="none" w="sm" len="sm"/>
              <a:tailEnd type="oval" w="med" len="med"/>
            </a:ln>
          </p:spPr>
        </p:cxnSp>
        <p:sp>
          <p:nvSpPr>
            <p:cNvPr id="243" name="Google Shape;243;p37"/>
            <p:cNvSpPr/>
            <p:nvPr/>
          </p:nvSpPr>
          <p:spPr>
            <a:xfrm>
              <a:off x="2512925"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7"/>
          <p:cNvSpPr txBox="1"/>
          <p:nvPr/>
        </p:nvSpPr>
        <p:spPr>
          <a:xfrm>
            <a:off x="4541950" y="4731581"/>
            <a:ext cx="26622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900" b="1">
                <a:latin typeface="Source Sans Pro"/>
                <a:ea typeface="Source Sans Pro"/>
                <a:cs typeface="Source Sans Pro"/>
                <a:sym typeface="Source Sans Pro"/>
              </a:rPr>
              <a:t>End October</a:t>
            </a:r>
            <a:endParaRPr sz="19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1600"/>
              </a:spcAft>
              <a:buNone/>
            </a:pPr>
            <a:r>
              <a:rPr lang="en-IN" sz="1500">
                <a:solidFill>
                  <a:srgbClr val="7F7F7F"/>
                </a:solidFill>
                <a:latin typeface="Source Sans Pro"/>
                <a:ea typeface="Source Sans Pro"/>
                <a:cs typeface="Source Sans Pro"/>
                <a:sym typeface="Source Sans Pro"/>
              </a:rPr>
              <a:t> </a:t>
            </a:r>
            <a:r>
              <a:rPr lang="en-IN" sz="1500">
                <a:latin typeface="Source Sans Pro"/>
                <a:ea typeface="Source Sans Pro"/>
                <a:cs typeface="Source Sans Pro"/>
                <a:sym typeface="Source Sans Pro"/>
              </a:rPr>
              <a:t>Architecture diagram,Setting up architecture,implementing code and testing </a:t>
            </a:r>
            <a:endParaRPr sz="1500">
              <a:latin typeface="Source Sans Pro"/>
              <a:ea typeface="Source Sans Pro"/>
              <a:cs typeface="Source Sans Pro"/>
              <a:sym typeface="Source Sans Pro"/>
            </a:endParaRPr>
          </a:p>
        </p:txBody>
      </p:sp>
      <p:grpSp>
        <p:nvGrpSpPr>
          <p:cNvPr id="245" name="Google Shape;245;p37"/>
          <p:cNvGrpSpPr/>
          <p:nvPr/>
        </p:nvGrpSpPr>
        <p:grpSpPr>
          <a:xfrm>
            <a:off x="7007950" y="2418000"/>
            <a:ext cx="196200" cy="1589223"/>
            <a:chOff x="4279200" y="1559371"/>
            <a:chExt cx="196200" cy="1404900"/>
          </a:xfrm>
        </p:grpSpPr>
        <p:cxnSp>
          <p:nvCxnSpPr>
            <p:cNvPr id="246" name="Google Shape;246;p37"/>
            <p:cNvCxnSpPr>
              <a:stCxn id="247" idx="0"/>
            </p:cNvCxnSpPr>
            <p:nvPr/>
          </p:nvCxnSpPr>
          <p:spPr>
            <a:xfrm rot="10800000">
              <a:off x="4377300" y="1559371"/>
              <a:ext cx="0" cy="1209000"/>
            </a:xfrm>
            <a:prstGeom prst="straightConnector1">
              <a:avLst/>
            </a:prstGeom>
            <a:noFill/>
            <a:ln w="19050" cap="flat" cmpd="sng">
              <a:solidFill>
                <a:srgbClr val="009688"/>
              </a:solidFill>
              <a:prstDash val="solid"/>
              <a:round/>
              <a:headEnd type="none" w="sm" len="sm"/>
              <a:tailEnd type="oval" w="med" len="med"/>
            </a:ln>
          </p:spPr>
        </p:cxnSp>
        <p:sp>
          <p:nvSpPr>
            <p:cNvPr id="247" name="Google Shape;247;p37"/>
            <p:cNvSpPr/>
            <p:nvPr/>
          </p:nvSpPr>
          <p:spPr>
            <a:xfrm>
              <a:off x="4279200"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7"/>
          <p:cNvSpPr txBox="1"/>
          <p:nvPr/>
        </p:nvSpPr>
        <p:spPr>
          <a:xfrm>
            <a:off x="7204149" y="2060738"/>
            <a:ext cx="2662200" cy="9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900" b="1">
                <a:latin typeface="Source Sans Pro"/>
                <a:ea typeface="Source Sans Pro"/>
                <a:cs typeface="Source Sans Pro"/>
                <a:sym typeface="Source Sans Pro"/>
              </a:rPr>
              <a:t>Mid November,today</a:t>
            </a:r>
            <a:endParaRPr sz="1900" b="1">
              <a:solidFill>
                <a:srgbClr val="000000"/>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IN" sz="1500">
                <a:latin typeface="Source Sans Pro"/>
                <a:ea typeface="Source Sans Pro"/>
                <a:cs typeface="Source Sans Pro"/>
                <a:sym typeface="Source Sans Pro"/>
              </a:rPr>
              <a:t>partial review</a:t>
            </a:r>
            <a:endParaRPr sz="1500">
              <a:latin typeface="Source Sans Pro"/>
              <a:ea typeface="Source Sans Pro"/>
              <a:cs typeface="Source Sans Pro"/>
              <a:sym typeface="Source Sans Pro"/>
            </a:endParaRPr>
          </a:p>
          <a:p>
            <a:pPr marL="0" lvl="0" indent="0" algn="l" rtl="0">
              <a:lnSpc>
                <a:spcPct val="115000"/>
              </a:lnSpc>
              <a:spcBef>
                <a:spcPts val="1600"/>
              </a:spcBef>
              <a:spcAft>
                <a:spcPts val="1600"/>
              </a:spcAft>
              <a:buNone/>
            </a:pPr>
            <a:endParaRPr sz="1900">
              <a:solidFill>
                <a:srgbClr val="7F7F7F"/>
              </a:solidFill>
              <a:latin typeface="Source Sans Pro"/>
              <a:ea typeface="Source Sans Pro"/>
              <a:cs typeface="Source Sans Pro"/>
              <a:sym typeface="Source Sans Pro"/>
            </a:endParaRPr>
          </a:p>
        </p:txBody>
      </p:sp>
      <p:sp>
        <p:nvSpPr>
          <p:cNvPr id="249" name="Google Shape;249;p37"/>
          <p:cNvSpPr txBox="1"/>
          <p:nvPr/>
        </p:nvSpPr>
        <p:spPr>
          <a:xfrm>
            <a:off x="8807425" y="4717949"/>
            <a:ext cx="2662200" cy="15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IN" sz="1900" b="1">
                <a:latin typeface="Source Sans Pro"/>
                <a:ea typeface="Source Sans Pro"/>
                <a:cs typeface="Source Sans Pro"/>
                <a:sym typeface="Source Sans Pro"/>
              </a:rPr>
              <a:t>Mid December      </a:t>
            </a:r>
            <a:r>
              <a:rPr lang="en-IN">
                <a:latin typeface="Source Sans Pro"/>
                <a:ea typeface="Source Sans Pro"/>
                <a:cs typeface="Source Sans Pro"/>
                <a:sym typeface="Source Sans Pro"/>
              </a:rPr>
              <a:t>Complete Project implementation,Report and documentation</a:t>
            </a:r>
            <a:endParaRPr>
              <a:latin typeface="Source Sans Pro"/>
              <a:ea typeface="Source Sans Pro"/>
              <a:cs typeface="Source Sans Pro"/>
              <a:sym typeface="Source Sans Pro"/>
            </a:endParaRPr>
          </a:p>
        </p:txBody>
      </p:sp>
      <p:sp>
        <p:nvSpPr>
          <p:cNvPr id="250" name="Google Shape;250;p37"/>
          <p:cNvSpPr txBox="1"/>
          <p:nvPr/>
        </p:nvSpPr>
        <p:spPr>
          <a:xfrm>
            <a:off x="1528800" y="505413"/>
            <a:ext cx="7611300" cy="8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400" b="1">
                <a:latin typeface="Times New Roman"/>
                <a:ea typeface="Times New Roman"/>
                <a:cs typeface="Times New Roman"/>
                <a:sym typeface="Times New Roman"/>
              </a:rPr>
              <a:t>                    </a:t>
            </a:r>
            <a:r>
              <a:rPr lang="en-IN" sz="3500" b="1"/>
              <a:t>  Timeline Chart</a:t>
            </a:r>
            <a:endParaRPr sz="3500" b="1"/>
          </a:p>
        </p:txBody>
      </p:sp>
      <p:grpSp>
        <p:nvGrpSpPr>
          <p:cNvPr id="251" name="Google Shape;251;p37"/>
          <p:cNvGrpSpPr/>
          <p:nvPr/>
        </p:nvGrpSpPr>
        <p:grpSpPr>
          <a:xfrm rot="10800000">
            <a:off x="11111150" y="4003925"/>
            <a:ext cx="196200" cy="1589223"/>
            <a:chOff x="3552950" y="1559371"/>
            <a:chExt cx="196200" cy="1404900"/>
          </a:xfrm>
        </p:grpSpPr>
        <p:cxnSp>
          <p:nvCxnSpPr>
            <p:cNvPr id="252" name="Google Shape;252;p37"/>
            <p:cNvCxnSpPr>
              <a:stCxn id="253" idx="0"/>
            </p:cNvCxnSpPr>
            <p:nvPr/>
          </p:nvCxnSpPr>
          <p:spPr>
            <a:xfrm rot="10800000">
              <a:off x="3651050" y="1559371"/>
              <a:ext cx="0" cy="1209000"/>
            </a:xfrm>
            <a:prstGeom prst="straightConnector1">
              <a:avLst/>
            </a:prstGeom>
            <a:noFill/>
            <a:ln w="19050" cap="flat" cmpd="sng">
              <a:solidFill>
                <a:srgbClr val="009688"/>
              </a:solidFill>
              <a:prstDash val="solid"/>
              <a:round/>
              <a:headEnd type="none" w="sm" len="sm"/>
              <a:tailEnd type="oval" w="med" len="med"/>
            </a:ln>
          </p:spPr>
        </p:cxnSp>
        <p:sp>
          <p:nvSpPr>
            <p:cNvPr id="253" name="Google Shape;253;p37"/>
            <p:cNvSpPr/>
            <p:nvPr/>
          </p:nvSpPr>
          <p:spPr>
            <a:xfrm>
              <a:off x="3552950" y="2768371"/>
              <a:ext cx="196200" cy="195900"/>
            </a:xfrm>
            <a:prstGeom prst="ellipse">
              <a:avLst/>
            </a:prstGeom>
            <a:solidFill>
              <a:srgbClr val="611B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p:nvPr/>
        </p:nvSpPr>
        <p:spPr>
          <a:xfrm>
            <a:off x="677525" y="396600"/>
            <a:ext cx="9518700" cy="601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IN" sz="3500" b="1">
                <a:solidFill>
                  <a:schemeClr val="dk1"/>
                </a:solidFill>
              </a:rPr>
              <a:t>Conclusion:</a:t>
            </a:r>
            <a:endParaRPr sz="3500" b="1">
              <a:solidFill>
                <a:schemeClr val="dk1"/>
              </a:solidFill>
            </a:endParaRPr>
          </a:p>
          <a:p>
            <a:pPr marL="457200" lvl="0" indent="-336550" algn="l" rtl="0">
              <a:lnSpc>
                <a:spcPct val="150000"/>
              </a:lnSpc>
              <a:spcBef>
                <a:spcPts val="1200"/>
              </a:spcBef>
              <a:spcAft>
                <a:spcPts val="0"/>
              </a:spcAft>
              <a:buClr>
                <a:schemeClr val="dk1"/>
              </a:buClr>
              <a:buSzPts val="1700"/>
              <a:buChar char="●"/>
            </a:pPr>
            <a:r>
              <a:rPr lang="en-IN" sz="1700" b="1">
                <a:solidFill>
                  <a:schemeClr val="dk1"/>
                </a:solidFill>
                <a:latin typeface="Times New Roman"/>
                <a:ea typeface="Times New Roman"/>
                <a:cs typeface="Times New Roman"/>
                <a:sym typeface="Times New Roman"/>
              </a:rPr>
              <a:t> </a:t>
            </a:r>
            <a:r>
              <a:rPr lang="en-IN" sz="2200">
                <a:solidFill>
                  <a:schemeClr val="dk1"/>
                </a:solidFill>
              </a:rPr>
              <a:t>Here we built a model on custom Fruitsgb dataset using yolov3 architecture ,Which will be used in real time fruit detection .</a:t>
            </a:r>
            <a:endParaRPr sz="2200">
              <a:solidFill>
                <a:schemeClr val="dk1"/>
              </a:solidFill>
            </a:endParaRPr>
          </a:p>
          <a:p>
            <a:pPr marL="457200" lvl="0" indent="-342900" algn="l" rtl="0">
              <a:lnSpc>
                <a:spcPct val="150000"/>
              </a:lnSpc>
              <a:spcBef>
                <a:spcPts val="0"/>
              </a:spcBef>
              <a:spcAft>
                <a:spcPts val="0"/>
              </a:spcAft>
              <a:buSzPts val="1800"/>
              <a:buChar char="●"/>
            </a:pPr>
            <a:r>
              <a:rPr lang="en-IN" sz="2200"/>
              <a:t>The main reason why we used YOLOV3 architecture is from previous research papers we understand that Yolov3 is more accurate and precise.</a:t>
            </a:r>
            <a:endParaRPr sz="2200"/>
          </a:p>
          <a:p>
            <a:pPr marL="457200" lvl="0" indent="-349250" algn="l" rtl="0">
              <a:lnSpc>
                <a:spcPct val="150000"/>
              </a:lnSpc>
              <a:spcBef>
                <a:spcPts val="0"/>
              </a:spcBef>
              <a:spcAft>
                <a:spcPts val="0"/>
              </a:spcAft>
              <a:buSzPts val="1900"/>
              <a:buChar char="●"/>
            </a:pPr>
            <a:r>
              <a:rPr lang="en-IN" sz="2200"/>
              <a:t>Here we obtained an mean average precision of nearly 72%</a:t>
            </a:r>
            <a:endParaRPr sz="2200"/>
          </a:p>
          <a:p>
            <a:pPr marL="457200" lvl="0" indent="0" algn="l" rtl="0">
              <a:spcBef>
                <a:spcPts val="0"/>
              </a:spcBef>
              <a:spcAft>
                <a:spcPts val="0"/>
              </a:spcAft>
              <a:buNone/>
            </a:pPr>
            <a:endParaRPr sz="2200"/>
          </a:p>
          <a:p>
            <a:pPr marL="457200" lvl="0" indent="-349250" algn="l" rtl="0">
              <a:lnSpc>
                <a:spcPct val="150000"/>
              </a:lnSpc>
              <a:spcBef>
                <a:spcPts val="0"/>
              </a:spcBef>
              <a:spcAft>
                <a:spcPts val="0"/>
              </a:spcAft>
              <a:buSzPts val="1900"/>
              <a:buChar char="●"/>
            </a:pPr>
            <a:r>
              <a:rPr lang="en-IN" sz="2200"/>
              <a:t> Yolov3 architecture is more flexible for this real time fruit detection project when compared with other architectures.</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subTitle" idx="1"/>
          </p:nvPr>
        </p:nvSpPr>
        <p:spPr>
          <a:xfrm>
            <a:off x="275000" y="1739924"/>
            <a:ext cx="11360700" cy="3703500"/>
          </a:xfrm>
          <a:prstGeom prst="rect">
            <a:avLst/>
          </a:prstGeom>
        </p:spPr>
        <p:txBody>
          <a:bodyPr spcFirstLastPara="1" wrap="square" lIns="121900" tIns="121900" rIns="121900" bIns="121900" anchor="t" anchorCtr="0">
            <a:noAutofit/>
          </a:bodyPr>
          <a:lstStyle/>
          <a:p>
            <a:pPr marL="457200" lvl="0" indent="-368300" algn="l" rtl="0">
              <a:lnSpc>
                <a:spcPct val="150000"/>
              </a:lnSpc>
              <a:spcBef>
                <a:spcPts val="0"/>
              </a:spcBef>
              <a:spcAft>
                <a:spcPts val="0"/>
              </a:spcAft>
              <a:buClr>
                <a:schemeClr val="dk1"/>
              </a:buClr>
              <a:buSzPts val="2200"/>
              <a:buChar char="●"/>
            </a:pPr>
            <a:r>
              <a:rPr lang="en-IN" sz="2200">
                <a:solidFill>
                  <a:schemeClr val="dk1"/>
                </a:solidFill>
              </a:rPr>
              <a:t>Making a software out of this to implement this methodology in real Time industries to grade the fruits automatically</a:t>
            </a:r>
            <a:endParaRPr sz="2200">
              <a:solidFill>
                <a:schemeClr val="dk1"/>
              </a:solidFill>
            </a:endParaRPr>
          </a:p>
          <a:p>
            <a:pPr marL="457200" lvl="0" indent="-368300" algn="l" rtl="0">
              <a:lnSpc>
                <a:spcPct val="150000"/>
              </a:lnSpc>
              <a:spcBef>
                <a:spcPts val="0"/>
              </a:spcBef>
              <a:spcAft>
                <a:spcPts val="0"/>
              </a:spcAft>
              <a:buClr>
                <a:schemeClr val="dk1"/>
              </a:buClr>
              <a:buSzPts val="2200"/>
              <a:buChar char="●"/>
            </a:pPr>
            <a:r>
              <a:rPr lang="en-IN" sz="2200">
                <a:solidFill>
                  <a:schemeClr val="dk1"/>
                </a:solidFill>
              </a:rPr>
              <a:t>Making an app that is useful for blind people to know the fruit is good or bad condition</a:t>
            </a:r>
            <a:endParaRPr sz="2200">
              <a:solidFill>
                <a:schemeClr val="dk1"/>
              </a:solidFill>
            </a:endParaRPr>
          </a:p>
          <a:p>
            <a:pPr marL="457200" lvl="0" indent="-368300" algn="l" rtl="0">
              <a:lnSpc>
                <a:spcPct val="150000"/>
              </a:lnSpc>
              <a:spcBef>
                <a:spcPts val="0"/>
              </a:spcBef>
              <a:spcAft>
                <a:spcPts val="0"/>
              </a:spcAft>
              <a:buClr>
                <a:schemeClr val="dk1"/>
              </a:buClr>
              <a:buSzPts val="2200"/>
              <a:buChar char="●"/>
            </a:pPr>
            <a:r>
              <a:rPr lang="en-IN" sz="2200">
                <a:solidFill>
                  <a:schemeClr val="dk1"/>
                </a:solidFill>
              </a:rPr>
              <a:t>Here we only classified 12 fruits and only with a small dataset of 12000 images. Hence, we can extend this to many fruits with a large dataset to generalize well.</a:t>
            </a:r>
            <a:endParaRPr sz="2200">
              <a:solidFill>
                <a:schemeClr val="dk1"/>
              </a:solidFill>
            </a:endParaRPr>
          </a:p>
          <a:p>
            <a:pPr marL="457200" lvl="0" indent="0" algn="l" rtl="0">
              <a:lnSpc>
                <a:spcPct val="150000"/>
              </a:lnSpc>
              <a:spcBef>
                <a:spcPts val="1200"/>
              </a:spcBef>
              <a:spcAft>
                <a:spcPts val="0"/>
              </a:spcAft>
              <a:buNone/>
            </a:pPr>
            <a:endParaRPr sz="2400">
              <a:solidFill>
                <a:schemeClr val="dk1"/>
              </a:solidFill>
              <a:latin typeface="Times New Roman"/>
              <a:ea typeface="Times New Roman"/>
              <a:cs typeface="Times New Roman"/>
              <a:sym typeface="Times New Roman"/>
            </a:endParaRPr>
          </a:p>
          <a:p>
            <a:pPr marL="0" lvl="0" indent="0" algn="ctr" rtl="0">
              <a:spcBef>
                <a:spcPts val="1200"/>
              </a:spcBef>
              <a:spcAft>
                <a:spcPts val="0"/>
              </a:spcAft>
              <a:buNone/>
            </a:pPr>
            <a:endParaRPr/>
          </a:p>
        </p:txBody>
      </p:sp>
      <p:sp>
        <p:nvSpPr>
          <p:cNvPr id="266" name="Google Shape;266;p39"/>
          <p:cNvSpPr txBox="1"/>
          <p:nvPr/>
        </p:nvSpPr>
        <p:spPr>
          <a:xfrm>
            <a:off x="1187700" y="383125"/>
            <a:ext cx="88503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3500" b="1"/>
              <a:t>Future Scope</a:t>
            </a:r>
            <a:endParaRPr sz="35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body" idx="1"/>
          </p:nvPr>
        </p:nvSpPr>
        <p:spPr>
          <a:xfrm>
            <a:off x="499875" y="146550"/>
            <a:ext cx="10515600" cy="6209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IN" sz="3500" b="1">
                <a:solidFill>
                  <a:schemeClr val="dk1"/>
                </a:solidFill>
              </a:rPr>
              <a:t>References</a:t>
            </a:r>
            <a:endParaRPr sz="3500" b="1">
              <a:solidFill>
                <a:schemeClr val="dk1"/>
              </a:solidFill>
            </a:endParaRPr>
          </a:p>
          <a:p>
            <a:pPr marL="0" lvl="0" indent="0" algn="l" rtl="0">
              <a:spcBef>
                <a:spcPts val="2100"/>
              </a:spcBef>
              <a:spcAft>
                <a:spcPts val="0"/>
              </a:spcAft>
              <a:buClr>
                <a:schemeClr val="dk1"/>
              </a:buClr>
              <a:buSzPts val="1100"/>
              <a:buFont typeface="Arial"/>
              <a:buNone/>
            </a:pPr>
            <a:r>
              <a:rPr lang="en-IN" sz="1600">
                <a:solidFill>
                  <a:schemeClr val="dk1"/>
                </a:solidFill>
              </a:rPr>
              <a:t>[1] </a:t>
            </a:r>
            <a:r>
              <a:rPr lang="en-IN" sz="1600">
                <a:solidFill>
                  <a:schemeClr val="dk1"/>
                </a:solidFill>
                <a:highlight>
                  <a:schemeClr val="lt1"/>
                </a:highlight>
              </a:rPr>
              <a:t>Kang, H., &amp; Chen, C. (2020). </a:t>
            </a:r>
            <a:r>
              <a:rPr lang="en-IN" sz="1600" b="1">
                <a:solidFill>
                  <a:schemeClr val="dk1"/>
                </a:solidFill>
                <a:highlight>
                  <a:schemeClr val="lt1"/>
                </a:highlight>
              </a:rPr>
              <a:t>Fast implementation of real-time fruit detection in apple orchards using deep learning. </a:t>
            </a:r>
            <a:r>
              <a:rPr lang="en-IN" sz="1600" b="1" i="1">
                <a:solidFill>
                  <a:schemeClr val="dk1"/>
                </a:solidFill>
                <a:highlight>
                  <a:schemeClr val="lt1"/>
                </a:highlight>
              </a:rPr>
              <a:t>Computers and Electronics in Agriculture</a:t>
            </a:r>
            <a:r>
              <a:rPr lang="en-IN" sz="1600">
                <a:solidFill>
                  <a:schemeClr val="dk1"/>
                </a:solidFill>
                <a:highlight>
                  <a:schemeClr val="lt1"/>
                </a:highlight>
              </a:rPr>
              <a:t>, </a:t>
            </a:r>
            <a:r>
              <a:rPr lang="en-IN" sz="1600" i="1">
                <a:solidFill>
                  <a:schemeClr val="dk1"/>
                </a:solidFill>
                <a:highlight>
                  <a:schemeClr val="lt1"/>
                </a:highlight>
              </a:rPr>
              <a:t>168</a:t>
            </a:r>
            <a:r>
              <a:rPr lang="en-IN" sz="1600">
                <a:solidFill>
                  <a:schemeClr val="dk1"/>
                </a:solidFill>
                <a:highlight>
                  <a:schemeClr val="lt1"/>
                </a:highlight>
              </a:rPr>
              <a:t>, [105108]. https://doi.org/10.1016/j.compag.2019.105108</a:t>
            </a:r>
            <a:endParaRPr sz="1600">
              <a:solidFill>
                <a:schemeClr val="dk1"/>
              </a:solidFill>
            </a:endParaRPr>
          </a:p>
          <a:p>
            <a:pPr marL="0" lvl="0" indent="0" algn="l" rtl="0">
              <a:spcBef>
                <a:spcPts val="2100"/>
              </a:spcBef>
              <a:spcAft>
                <a:spcPts val="0"/>
              </a:spcAft>
              <a:buClr>
                <a:schemeClr val="dk1"/>
              </a:buClr>
              <a:buSzPts val="1100"/>
              <a:buFont typeface="Arial"/>
              <a:buNone/>
            </a:pPr>
            <a:r>
              <a:rPr lang="en-IN" sz="1600">
                <a:solidFill>
                  <a:schemeClr val="dk1"/>
                </a:solidFill>
              </a:rPr>
              <a:t>[2] </a:t>
            </a:r>
            <a:r>
              <a:rPr lang="en-IN" sz="1600">
                <a:solidFill>
                  <a:schemeClr val="dk1"/>
                </a:solidFill>
                <a:highlight>
                  <a:srgbClr val="FCFCFC"/>
                </a:highlight>
                <a:latin typeface="Roboto"/>
                <a:ea typeface="Roboto"/>
                <a:cs typeface="Roboto"/>
                <a:sym typeface="Roboto"/>
              </a:rPr>
              <a:t>Koirala, A., Walsh, K.B., Wang, Z. </a:t>
            </a:r>
            <a:r>
              <a:rPr lang="en-IN" sz="1600" i="1">
                <a:solidFill>
                  <a:schemeClr val="dk1"/>
                </a:solidFill>
                <a:highlight>
                  <a:srgbClr val="FCFCFC"/>
                </a:highlight>
                <a:latin typeface="Roboto"/>
                <a:ea typeface="Roboto"/>
                <a:cs typeface="Roboto"/>
                <a:sym typeface="Roboto"/>
              </a:rPr>
              <a:t>et al.</a:t>
            </a:r>
            <a:r>
              <a:rPr lang="en-IN" sz="1600">
                <a:solidFill>
                  <a:schemeClr val="dk1"/>
                </a:solidFill>
                <a:highlight>
                  <a:srgbClr val="FCFCFC"/>
                </a:highlight>
                <a:latin typeface="Roboto"/>
                <a:ea typeface="Roboto"/>
                <a:cs typeface="Roboto"/>
                <a:sym typeface="Roboto"/>
              </a:rPr>
              <a:t> </a:t>
            </a:r>
            <a:r>
              <a:rPr lang="en-IN" sz="1600" b="1">
                <a:solidFill>
                  <a:schemeClr val="dk1"/>
                </a:solidFill>
                <a:highlight>
                  <a:srgbClr val="FCFCFC"/>
                </a:highlight>
                <a:latin typeface="Roboto"/>
                <a:ea typeface="Roboto"/>
                <a:cs typeface="Roboto"/>
                <a:sym typeface="Roboto"/>
              </a:rPr>
              <a:t>Deep learning for real-time fruit detection and orchard fruit load estimation: benchmarking of ‘</a:t>
            </a:r>
            <a:r>
              <a:rPr lang="en-IN" sz="1600" b="1" i="1">
                <a:solidFill>
                  <a:schemeClr val="dk1"/>
                </a:solidFill>
                <a:highlight>
                  <a:srgbClr val="FCFCFC"/>
                </a:highlight>
                <a:latin typeface="Roboto"/>
                <a:ea typeface="Roboto"/>
                <a:cs typeface="Roboto"/>
                <a:sym typeface="Roboto"/>
              </a:rPr>
              <a:t>MangoYOLO</a:t>
            </a:r>
            <a:r>
              <a:rPr lang="en-IN" sz="1600" b="1">
                <a:solidFill>
                  <a:schemeClr val="dk1"/>
                </a:solidFill>
                <a:highlight>
                  <a:srgbClr val="FCFCFC"/>
                </a:highlight>
                <a:latin typeface="Roboto"/>
                <a:ea typeface="Roboto"/>
                <a:cs typeface="Roboto"/>
                <a:sym typeface="Roboto"/>
              </a:rPr>
              <a:t>’</a:t>
            </a:r>
            <a:r>
              <a:rPr lang="en-IN" sz="1600">
                <a:solidFill>
                  <a:schemeClr val="dk1"/>
                </a:solidFill>
                <a:highlight>
                  <a:srgbClr val="FCFCFC"/>
                </a:highlight>
                <a:latin typeface="Roboto"/>
                <a:ea typeface="Roboto"/>
                <a:cs typeface="Roboto"/>
                <a:sym typeface="Roboto"/>
              </a:rPr>
              <a:t>. </a:t>
            </a:r>
            <a:r>
              <a:rPr lang="en-IN" sz="1600" i="1">
                <a:solidFill>
                  <a:schemeClr val="dk1"/>
                </a:solidFill>
                <a:highlight>
                  <a:srgbClr val="FCFCFC"/>
                </a:highlight>
                <a:latin typeface="Roboto"/>
                <a:ea typeface="Roboto"/>
                <a:cs typeface="Roboto"/>
                <a:sym typeface="Roboto"/>
              </a:rPr>
              <a:t>Precision Agric</a:t>
            </a:r>
            <a:r>
              <a:rPr lang="en-IN" sz="1600">
                <a:solidFill>
                  <a:schemeClr val="dk1"/>
                </a:solidFill>
                <a:highlight>
                  <a:srgbClr val="FCFCFC"/>
                </a:highlight>
                <a:latin typeface="Roboto"/>
                <a:ea typeface="Roboto"/>
                <a:cs typeface="Roboto"/>
                <a:sym typeface="Roboto"/>
              </a:rPr>
              <a:t> 20, 1107–1135 (2019). https://doi.org/10.1007/s11119-019-09642-0</a:t>
            </a:r>
            <a:endParaRPr sz="1600">
              <a:solidFill>
                <a:schemeClr val="dk1"/>
              </a:solidFill>
            </a:endParaRPr>
          </a:p>
          <a:p>
            <a:pPr marL="0" lvl="0" indent="0" algn="l" rtl="0">
              <a:spcBef>
                <a:spcPts val="2100"/>
              </a:spcBef>
              <a:spcAft>
                <a:spcPts val="0"/>
              </a:spcAft>
              <a:buClr>
                <a:schemeClr val="dk1"/>
              </a:buClr>
              <a:buSzPts val="1100"/>
              <a:buFont typeface="Arial"/>
              <a:buNone/>
            </a:pPr>
            <a:r>
              <a:rPr lang="en-IN" sz="1600">
                <a:solidFill>
                  <a:schemeClr val="dk1"/>
                </a:solidFill>
              </a:rPr>
              <a:t>[3] </a:t>
            </a:r>
            <a:r>
              <a:rPr lang="en-IN" sz="1600">
                <a:solidFill>
                  <a:schemeClr val="dk1"/>
                </a:solidFill>
                <a:highlight>
                  <a:schemeClr val="lt1"/>
                </a:highlight>
                <a:latin typeface="Roboto"/>
                <a:ea typeface="Roboto"/>
                <a:cs typeface="Roboto"/>
                <a:sym typeface="Roboto"/>
              </a:rPr>
              <a:t>Bargoti, Suchet and J. Underwood. “</a:t>
            </a:r>
            <a:r>
              <a:rPr lang="en-IN" sz="1600" b="1">
                <a:solidFill>
                  <a:schemeClr val="dk1"/>
                </a:solidFill>
                <a:highlight>
                  <a:schemeClr val="lt1"/>
                </a:highlight>
                <a:latin typeface="Roboto"/>
                <a:ea typeface="Roboto"/>
                <a:cs typeface="Roboto"/>
                <a:sym typeface="Roboto"/>
              </a:rPr>
              <a:t>Image Segmentation for Fruit Detection and Yield Estimation in Apple Orchards</a:t>
            </a:r>
            <a:r>
              <a:rPr lang="en-IN" sz="1600">
                <a:solidFill>
                  <a:schemeClr val="dk1"/>
                </a:solidFill>
                <a:highlight>
                  <a:schemeClr val="lt1"/>
                </a:highlight>
                <a:latin typeface="Roboto"/>
                <a:ea typeface="Roboto"/>
                <a:cs typeface="Roboto"/>
                <a:sym typeface="Roboto"/>
              </a:rPr>
              <a:t>.” </a:t>
            </a:r>
            <a:r>
              <a:rPr lang="en-IN" sz="1600" i="1">
                <a:solidFill>
                  <a:schemeClr val="dk1"/>
                </a:solidFill>
                <a:highlight>
                  <a:schemeClr val="lt1"/>
                </a:highlight>
                <a:latin typeface="Roboto"/>
                <a:ea typeface="Roboto"/>
                <a:cs typeface="Roboto"/>
                <a:sym typeface="Roboto"/>
              </a:rPr>
              <a:t>J. Field Robotics</a:t>
            </a:r>
            <a:r>
              <a:rPr lang="en-IN" sz="1600">
                <a:solidFill>
                  <a:schemeClr val="dk1"/>
                </a:solidFill>
                <a:highlight>
                  <a:schemeClr val="lt1"/>
                </a:highlight>
                <a:latin typeface="Roboto"/>
                <a:ea typeface="Roboto"/>
                <a:cs typeface="Roboto"/>
                <a:sym typeface="Roboto"/>
              </a:rPr>
              <a:t> 34 (2017): 1039-1060.</a:t>
            </a:r>
            <a:endParaRPr sz="1600">
              <a:solidFill>
                <a:schemeClr val="dk1"/>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[4]Dubey, S., &amp; Jalal, A. (2015). </a:t>
            </a:r>
            <a:r>
              <a:rPr lang="en-IN" sz="1600" b="1">
                <a:solidFill>
                  <a:schemeClr val="dk1"/>
                </a:solidFill>
                <a:highlight>
                  <a:schemeClr val="lt1"/>
                </a:highlight>
                <a:latin typeface="Roboto"/>
                <a:ea typeface="Roboto"/>
                <a:cs typeface="Roboto"/>
                <a:sym typeface="Roboto"/>
              </a:rPr>
              <a:t>Application of Image Processing in Fruit and Vegetable Analysis</a:t>
            </a:r>
            <a:r>
              <a:rPr lang="en-IN" sz="1600">
                <a:solidFill>
                  <a:schemeClr val="dk1"/>
                </a:solidFill>
                <a:highlight>
                  <a:schemeClr val="lt1"/>
                </a:highlight>
                <a:latin typeface="Roboto"/>
                <a:ea typeface="Roboto"/>
                <a:cs typeface="Roboto"/>
                <a:sym typeface="Roboto"/>
              </a:rPr>
              <a:t>: A Review, Journal of Intelligent Systems, 24(4), 405-424. doi: </a:t>
            </a:r>
            <a:r>
              <a:rPr lang="en-IN" sz="1600" u="sng">
                <a:solidFill>
                  <a:schemeClr val="dk1"/>
                </a:solidFill>
                <a:highlight>
                  <a:schemeClr val="lt1"/>
                </a:highlight>
                <a:latin typeface="Roboto"/>
                <a:ea typeface="Roboto"/>
                <a:cs typeface="Roboto"/>
                <a:sym typeface="Roboto"/>
                <a:hlinkClick r:id="rId3">
                  <a:extLst>
                    <a:ext uri="{A12FA001-AC4F-418D-AE19-62706E023703}">
                      <ahyp:hlinkClr xmlns:ahyp="http://schemas.microsoft.com/office/drawing/2018/hyperlinkcolor" val="tx"/>
                    </a:ext>
                  </a:extLst>
                </a:hlinkClick>
              </a:rPr>
              <a:t>https://doi.org/10.1515/jisys-2014-0079</a:t>
            </a:r>
            <a:endParaRPr sz="1600">
              <a:solidFill>
                <a:schemeClr val="dk1"/>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[5]Kayaalp, K , Metlek, S . (2020). </a:t>
            </a:r>
            <a:r>
              <a:rPr lang="en-IN" sz="1600" b="1">
                <a:solidFill>
                  <a:schemeClr val="dk1"/>
                </a:solidFill>
                <a:highlight>
                  <a:schemeClr val="lt1"/>
                </a:highlight>
                <a:latin typeface="Roboto"/>
                <a:ea typeface="Roboto"/>
                <a:cs typeface="Roboto"/>
                <a:sym typeface="Roboto"/>
              </a:rPr>
              <a:t>Classification of Robust and Rotten Apples by Deep Learning Algorithm</a:t>
            </a:r>
            <a:r>
              <a:rPr lang="en-IN" sz="1600">
                <a:solidFill>
                  <a:schemeClr val="dk1"/>
                </a:solidFill>
                <a:highlight>
                  <a:schemeClr val="lt1"/>
                </a:highlight>
                <a:latin typeface="Roboto"/>
                <a:ea typeface="Roboto"/>
                <a:cs typeface="Roboto"/>
                <a:sym typeface="Roboto"/>
              </a:rPr>
              <a:t> . Sakarya University Journal of Computer and Information Sciences , 3 (2) , 112-120 . DOI: 10.35377/saucis.03.02.717452</a:t>
            </a:r>
            <a:endParaRPr sz="1600">
              <a:solidFill>
                <a:schemeClr val="dk1"/>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[6]Mureșan, Horea &amp; Oltean, Mihai. (2018). </a:t>
            </a:r>
            <a:r>
              <a:rPr lang="en-IN" sz="1600" b="1">
                <a:solidFill>
                  <a:schemeClr val="dk1"/>
                </a:solidFill>
                <a:highlight>
                  <a:schemeClr val="lt1"/>
                </a:highlight>
                <a:latin typeface="Roboto"/>
                <a:ea typeface="Roboto"/>
                <a:cs typeface="Roboto"/>
                <a:sym typeface="Roboto"/>
              </a:rPr>
              <a:t>Fruit recognition from images using deep learning</a:t>
            </a:r>
            <a:r>
              <a:rPr lang="en-IN" sz="1600">
                <a:solidFill>
                  <a:schemeClr val="dk1"/>
                </a:solidFill>
                <a:highlight>
                  <a:schemeClr val="lt1"/>
                </a:highlight>
                <a:latin typeface="Roboto"/>
                <a:ea typeface="Roboto"/>
                <a:cs typeface="Roboto"/>
                <a:sym typeface="Roboto"/>
              </a:rPr>
              <a:t>. Acta Universitatis Sapientiae, Informatica. 10. 26-42. 10.2478/ausi-2018-0002</a:t>
            </a:r>
            <a:endParaRPr sz="1600">
              <a:solidFill>
                <a:schemeClr val="dk1"/>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r>
              <a:rPr lang="en-IN" sz="1600">
                <a:solidFill>
                  <a:schemeClr val="dk1"/>
                </a:solidFill>
                <a:highlight>
                  <a:schemeClr val="lt1"/>
                </a:highlight>
                <a:latin typeface="Roboto"/>
                <a:ea typeface="Roboto"/>
                <a:cs typeface="Roboto"/>
                <a:sym typeface="Roboto"/>
              </a:rPr>
              <a:t>[7]Sa I, Ge Z, Dayoub F, Upcroft B, Perez T, McCool C. DeepFruits:</a:t>
            </a:r>
            <a:r>
              <a:rPr lang="en-IN" sz="1600" b="1">
                <a:solidFill>
                  <a:schemeClr val="dk1"/>
                </a:solidFill>
                <a:highlight>
                  <a:schemeClr val="lt1"/>
                </a:highlight>
                <a:latin typeface="Roboto"/>
                <a:ea typeface="Roboto"/>
                <a:cs typeface="Roboto"/>
                <a:sym typeface="Roboto"/>
              </a:rPr>
              <a:t> A Fruit Detection System Using Deep Neural Networks</a:t>
            </a:r>
            <a:r>
              <a:rPr lang="en-IN" sz="1600">
                <a:solidFill>
                  <a:schemeClr val="dk1"/>
                </a:solidFill>
                <a:highlight>
                  <a:schemeClr val="lt1"/>
                </a:highlight>
                <a:latin typeface="Roboto"/>
                <a:ea typeface="Roboto"/>
                <a:cs typeface="Roboto"/>
                <a:sym typeface="Roboto"/>
              </a:rPr>
              <a:t>. Sensors (Basel). 2016;16(8):1222. Published 2016 Aug 3. doi:10.3390/s16081222</a:t>
            </a:r>
            <a:endParaRPr sz="1600">
              <a:solidFill>
                <a:schemeClr val="dk1"/>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endParaRPr sz="1750">
              <a:solidFill>
                <a:srgbClr val="2E414F"/>
              </a:solidFill>
              <a:highlight>
                <a:schemeClr val="lt1"/>
              </a:highlight>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endParaRPr sz="2200"/>
          </a:p>
          <a:p>
            <a:pPr marL="0" lvl="0" indent="0" algn="l" rtl="0">
              <a:spcBef>
                <a:spcPts val="2100"/>
              </a:spcBef>
              <a:spcAft>
                <a:spcPts val="0"/>
              </a:spcAft>
              <a:buClr>
                <a:schemeClr val="dk1"/>
              </a:buClr>
              <a:buSzPts val="1100"/>
              <a:buFont typeface="Arial"/>
              <a:buNone/>
            </a:pPr>
            <a:endParaRPr sz="2200"/>
          </a:p>
          <a:p>
            <a:pPr marL="0" lvl="0" indent="0" algn="l" rtl="0">
              <a:spcBef>
                <a:spcPts val="2100"/>
              </a:spcBef>
              <a:spcAft>
                <a:spcPts val="2100"/>
              </a:spcAft>
              <a:buNone/>
            </a:pPr>
            <a:endParaRPr/>
          </a:p>
        </p:txBody>
      </p:sp>
      <p:sp>
        <p:nvSpPr>
          <p:cNvPr id="273" name="Google Shape;273;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0" name="Google Shape;280;p41"/>
          <p:cNvSpPr txBox="1">
            <a:spLocks noGrp="1"/>
          </p:cNvSpPr>
          <p:nvPr>
            <p:ph type="body" idx="1"/>
          </p:nvPr>
        </p:nvSpPr>
        <p:spPr>
          <a:xfrm>
            <a:off x="838200" y="1825625"/>
            <a:ext cx="10515600" cy="3859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4200"/>
          </a:p>
          <a:p>
            <a:pPr marL="0" lvl="0" indent="0" algn="l" rtl="0">
              <a:spcBef>
                <a:spcPts val="2100"/>
              </a:spcBef>
              <a:spcAft>
                <a:spcPts val="0"/>
              </a:spcAft>
              <a:buNone/>
            </a:pPr>
            <a:endParaRPr sz="4200"/>
          </a:p>
          <a:p>
            <a:pPr marL="0" lvl="0" indent="0" algn="l" rtl="0">
              <a:spcBef>
                <a:spcPts val="2100"/>
              </a:spcBef>
              <a:spcAft>
                <a:spcPts val="2100"/>
              </a:spcAft>
              <a:buNone/>
            </a:pPr>
            <a:r>
              <a:rPr lang="en-IN" sz="4200"/>
              <a:t>                        </a:t>
            </a:r>
            <a:r>
              <a:rPr lang="en-IN" sz="4200" b="1"/>
              <a:t>Thank you</a:t>
            </a:r>
            <a:r>
              <a:rPr lang="en-IN" sz="4200"/>
              <a:t>….</a:t>
            </a:r>
            <a:endParaRPr sz="4200"/>
          </a:p>
        </p:txBody>
      </p:sp>
      <p:sp>
        <p:nvSpPr>
          <p:cNvPr id="281" name="Google Shape;281;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3500"/>
              <a:t>Justification for the proposed problem </a:t>
            </a:r>
            <a:endParaRPr sz="3500" b="1"/>
          </a:p>
        </p:txBody>
      </p:sp>
      <p:sp>
        <p:nvSpPr>
          <p:cNvPr id="84" name="Google Shape;84;p16"/>
          <p:cNvSpPr txBox="1">
            <a:spLocks noGrp="1"/>
          </p:cNvSpPr>
          <p:nvPr>
            <p:ph type="body" idx="1"/>
          </p:nvPr>
        </p:nvSpPr>
        <p:spPr>
          <a:xfrm>
            <a:off x="838200" y="1847988"/>
            <a:ext cx="105156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IN" sz="2800" u="sng">
                <a:solidFill>
                  <a:srgbClr val="000000"/>
                </a:solidFill>
                <a:latin typeface="Arial"/>
                <a:ea typeface="Arial"/>
                <a:cs typeface="Arial"/>
                <a:sym typeface="Arial"/>
              </a:rPr>
              <a:t>Motivation and Need:</a:t>
            </a:r>
            <a:endParaRPr sz="2800" u="sng">
              <a:solidFill>
                <a:srgbClr val="000000"/>
              </a:solidFill>
              <a:latin typeface="Arial"/>
              <a:ea typeface="Arial"/>
              <a:cs typeface="Arial"/>
              <a:sym typeface="Arial"/>
            </a:endParaRPr>
          </a:p>
          <a:p>
            <a:pPr marL="457200" lvl="0" indent="-368300" algn="l" rtl="0">
              <a:lnSpc>
                <a:spcPct val="115000"/>
              </a:lnSpc>
              <a:spcBef>
                <a:spcPts val="1600"/>
              </a:spcBef>
              <a:spcAft>
                <a:spcPts val="0"/>
              </a:spcAft>
              <a:buClr>
                <a:srgbClr val="000000"/>
              </a:buClr>
              <a:buSzPts val="2200"/>
              <a:buFont typeface="Arial"/>
              <a:buChar char="●"/>
            </a:pPr>
            <a:r>
              <a:rPr lang="en-IN" sz="2200">
                <a:solidFill>
                  <a:srgbClr val="000000"/>
                </a:solidFill>
                <a:latin typeface="Arial"/>
                <a:ea typeface="Arial"/>
                <a:cs typeface="Arial"/>
                <a:sym typeface="Arial"/>
              </a:rPr>
              <a:t>Automation in food processing comes into play to increase productivity, quality and profitable growth of the country.</a:t>
            </a:r>
            <a:endParaRPr sz="2200">
              <a:solidFill>
                <a:srgbClr val="000000"/>
              </a:solidFill>
              <a:latin typeface="Arial"/>
              <a:ea typeface="Arial"/>
              <a:cs typeface="Arial"/>
              <a:sym typeface="Arial"/>
            </a:endParaRPr>
          </a:p>
          <a:p>
            <a:pPr marL="457200" lvl="0" indent="-368300" algn="l" rtl="0">
              <a:lnSpc>
                <a:spcPct val="115000"/>
              </a:lnSpc>
              <a:spcBef>
                <a:spcPts val="0"/>
              </a:spcBef>
              <a:spcAft>
                <a:spcPts val="0"/>
              </a:spcAft>
              <a:buClr>
                <a:srgbClr val="000000"/>
              </a:buClr>
              <a:buSzPts val="2200"/>
              <a:buFont typeface="Arial"/>
              <a:buChar char="●"/>
            </a:pPr>
            <a:r>
              <a:rPr lang="en-IN" sz="2200">
                <a:solidFill>
                  <a:srgbClr val="000000"/>
                </a:solidFill>
                <a:latin typeface="Arial"/>
                <a:ea typeface="Arial"/>
                <a:cs typeface="Arial"/>
                <a:sym typeface="Arial"/>
              </a:rPr>
              <a:t>Fruit grading is an important process for producers which affects the fruits quality evaluation and export market. Although the grading and sorting can be done by the human, but it is slow, labour intensive and tedious. Hence, there is a need of an intelligent fruit grading system.</a:t>
            </a:r>
            <a:endParaRPr sz="2200">
              <a:solidFill>
                <a:srgbClr val="000000"/>
              </a:solidFill>
              <a:latin typeface="Arial"/>
              <a:ea typeface="Arial"/>
              <a:cs typeface="Arial"/>
              <a:sym typeface="Arial"/>
            </a:endParaRPr>
          </a:p>
          <a:p>
            <a:pPr marL="457200" lvl="0" indent="-368300" algn="l" rtl="0">
              <a:lnSpc>
                <a:spcPct val="115000"/>
              </a:lnSpc>
              <a:spcBef>
                <a:spcPts val="0"/>
              </a:spcBef>
              <a:spcAft>
                <a:spcPts val="0"/>
              </a:spcAft>
              <a:buClr>
                <a:srgbClr val="000000"/>
              </a:buClr>
              <a:buSzPts val="2200"/>
              <a:buFont typeface="Arial"/>
              <a:buChar char="●"/>
            </a:pPr>
            <a:r>
              <a:rPr lang="en-IN" sz="2200">
                <a:solidFill>
                  <a:srgbClr val="000000"/>
                </a:solidFill>
                <a:latin typeface="Arial"/>
                <a:ea typeface="Arial"/>
                <a:cs typeface="Arial"/>
                <a:sym typeface="Arial"/>
              </a:rPr>
              <a:t>It would be helpful for  many industries to predict  whether a fruit is good or bad in-terms of quality by using fruit grading system.</a:t>
            </a:r>
            <a:endParaRPr sz="2300">
              <a:solidFill>
                <a:srgbClr val="000000"/>
              </a:solidFill>
            </a:endParaRPr>
          </a:p>
        </p:txBody>
      </p:sp>
      <p:sp>
        <p:nvSpPr>
          <p:cNvPr id="85" name="Google Shape;85;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dk2"/>
                </a:solidFill>
                <a:latin typeface="Arial"/>
                <a:ea typeface="Arial"/>
                <a:cs typeface="Arial"/>
                <a:sym typeface="Arial"/>
              </a:rPr>
              <a:t>3</a:t>
            </a:fld>
            <a:endParaRPr>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3200" b="1">
                <a:latin typeface="Times New Roman"/>
                <a:ea typeface="Times New Roman"/>
                <a:cs typeface="Times New Roman"/>
                <a:sym typeface="Times New Roman"/>
              </a:rPr>
              <a:t>                        </a:t>
            </a:r>
            <a:r>
              <a:rPr lang="en-IN" sz="3500" b="1">
                <a:latin typeface="Times New Roman"/>
                <a:ea typeface="Times New Roman"/>
                <a:cs typeface="Times New Roman"/>
                <a:sym typeface="Times New Roman"/>
              </a:rPr>
              <a:t>Software/Hardware Requirements</a:t>
            </a:r>
            <a:endParaRPr sz="4000"/>
          </a:p>
        </p:txBody>
      </p:sp>
      <p:sp>
        <p:nvSpPr>
          <p:cNvPr id="92" name="Google Shape;92;p17"/>
          <p:cNvSpPr txBox="1">
            <a:spLocks noGrp="1"/>
          </p:cNvSpPr>
          <p:nvPr>
            <p:ph type="body" idx="1"/>
          </p:nvPr>
        </p:nvSpPr>
        <p:spPr>
          <a:xfrm>
            <a:off x="938500" y="2071700"/>
            <a:ext cx="9577200" cy="4649700"/>
          </a:xfrm>
          <a:prstGeom prst="rect">
            <a:avLst/>
          </a:prstGeom>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Clr>
                <a:srgbClr val="000000"/>
              </a:buClr>
              <a:buSzPts val="1800"/>
              <a:buChar char="●"/>
            </a:pPr>
            <a:r>
              <a:rPr lang="en-IN" sz="1800">
                <a:solidFill>
                  <a:srgbClr val="000000"/>
                </a:solidFill>
              </a:rPr>
              <a:t>Python</a:t>
            </a:r>
            <a:endParaRPr sz="1800">
              <a:solidFill>
                <a:srgbClr val="000000"/>
              </a:solidFill>
            </a:endParaRPr>
          </a:p>
          <a:p>
            <a:pPr marL="457200" lvl="0" indent="-342900" algn="l" rtl="0">
              <a:lnSpc>
                <a:spcPct val="150000"/>
              </a:lnSpc>
              <a:spcBef>
                <a:spcPts val="0"/>
              </a:spcBef>
              <a:spcAft>
                <a:spcPts val="0"/>
              </a:spcAft>
              <a:buClr>
                <a:schemeClr val="dk1"/>
              </a:buClr>
              <a:buSzPts val="1800"/>
              <a:buChar char="●"/>
            </a:pPr>
            <a:r>
              <a:rPr lang="en-IN" sz="1800">
                <a:solidFill>
                  <a:schemeClr val="dk1"/>
                </a:solidFill>
              </a:rPr>
              <a:t>Numpy,CV2  libraries</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IN" sz="1800">
                <a:solidFill>
                  <a:srgbClr val="000000"/>
                </a:solidFill>
              </a:rPr>
              <a:t>Google collab(jupyterlab)</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IN" sz="1800">
                <a:solidFill>
                  <a:srgbClr val="000000"/>
                </a:solidFill>
              </a:rPr>
              <a:t>Labellimg-Used to label the dataset.</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IN" sz="1800">
                <a:solidFill>
                  <a:srgbClr val="202124"/>
                </a:solidFill>
                <a:highlight>
                  <a:srgbClr val="FFFFFF"/>
                </a:highlight>
              </a:rPr>
              <a:t>CPU: Intel Core i5 2.6GHz or higher.</a:t>
            </a:r>
            <a:endParaRPr sz="1800">
              <a:solidFill>
                <a:srgbClr val="202124"/>
              </a:solidFill>
              <a:highlight>
                <a:srgbClr val="FFFFFF"/>
              </a:highlight>
            </a:endParaRPr>
          </a:p>
          <a:p>
            <a:pPr marL="457200" lvl="0" indent="-342900" algn="l" rtl="0">
              <a:lnSpc>
                <a:spcPct val="115000"/>
              </a:lnSpc>
              <a:spcBef>
                <a:spcPts val="0"/>
              </a:spcBef>
              <a:spcAft>
                <a:spcPts val="0"/>
              </a:spcAft>
              <a:buClr>
                <a:srgbClr val="202124"/>
              </a:buClr>
              <a:buSzPts val="1800"/>
              <a:buChar char="●"/>
            </a:pPr>
            <a:r>
              <a:rPr lang="en-IN" sz="1800">
                <a:solidFill>
                  <a:srgbClr val="202124"/>
                </a:solidFill>
                <a:highlight>
                  <a:srgbClr val="FFFFFF"/>
                </a:highlight>
              </a:rPr>
              <a:t>RAM: 16GB or higher.</a:t>
            </a:r>
            <a:endParaRPr sz="1800">
              <a:solidFill>
                <a:srgbClr val="202124"/>
              </a:solidFill>
              <a:highlight>
                <a:srgbClr val="FFFFFF"/>
              </a:highlight>
            </a:endParaRPr>
          </a:p>
          <a:p>
            <a:pPr marL="457200" lvl="0" indent="-342900" algn="l" rtl="0">
              <a:lnSpc>
                <a:spcPct val="115000"/>
              </a:lnSpc>
              <a:spcBef>
                <a:spcPts val="0"/>
              </a:spcBef>
              <a:spcAft>
                <a:spcPts val="0"/>
              </a:spcAft>
              <a:buClr>
                <a:srgbClr val="202124"/>
              </a:buClr>
              <a:buSzPts val="1800"/>
              <a:buChar char="●"/>
            </a:pPr>
            <a:r>
              <a:rPr lang="en-IN" sz="1800">
                <a:solidFill>
                  <a:srgbClr val="202124"/>
                </a:solidFill>
                <a:highlight>
                  <a:srgbClr val="FFFFFF"/>
                </a:highlight>
              </a:rPr>
              <a:t>Graphics Card: NVIDIA GeForce GT 760 (2GB) or higher/equivalent AMD graphics card.</a:t>
            </a:r>
            <a:endParaRPr sz="1800">
              <a:solidFill>
                <a:srgbClr val="202124"/>
              </a:solidFill>
              <a:highlight>
                <a:srgbClr val="FFFFFF"/>
              </a:highlight>
            </a:endParaRPr>
          </a:p>
          <a:p>
            <a:pPr marL="457200" lvl="0" indent="-342900" algn="l" rtl="0">
              <a:lnSpc>
                <a:spcPct val="115000"/>
              </a:lnSpc>
              <a:spcBef>
                <a:spcPts val="0"/>
              </a:spcBef>
              <a:spcAft>
                <a:spcPts val="0"/>
              </a:spcAft>
              <a:buClr>
                <a:srgbClr val="202124"/>
              </a:buClr>
              <a:buSzPts val="1800"/>
              <a:buChar char="●"/>
            </a:pPr>
            <a:r>
              <a:rPr lang="en-IN" sz="1800">
                <a:solidFill>
                  <a:srgbClr val="202124"/>
                </a:solidFill>
                <a:highlight>
                  <a:srgbClr val="FFFFFF"/>
                </a:highlight>
              </a:rPr>
              <a:t>O/S: Windows 8 64-bit (The system is unavailable for 32-bit)</a:t>
            </a:r>
            <a:endParaRPr sz="1800">
              <a:solidFill>
                <a:srgbClr val="202124"/>
              </a:solidFill>
              <a:highlight>
                <a:srgbClr val="FFFFFF"/>
              </a:highlight>
            </a:endParaRPr>
          </a:p>
          <a:p>
            <a:pPr marL="914400" lvl="1" indent="-317500" algn="l" rtl="0">
              <a:lnSpc>
                <a:spcPct val="150000"/>
              </a:lnSpc>
              <a:spcBef>
                <a:spcPts val="0"/>
              </a:spcBef>
              <a:spcAft>
                <a:spcPts val="0"/>
              </a:spcAft>
              <a:buClr>
                <a:schemeClr val="dk1"/>
              </a:buClr>
              <a:buSzPts val="1400"/>
              <a:buChar char="○"/>
            </a:pPr>
            <a:r>
              <a:rPr lang="en-IN" sz="1400" b="1">
                <a:solidFill>
                  <a:schemeClr val="dk1"/>
                </a:solidFill>
              </a:rPr>
              <a:t> </a:t>
            </a:r>
            <a:endParaRPr sz="1400" b="1">
              <a:solidFill>
                <a:schemeClr val="dk1"/>
              </a:solidFill>
            </a:endParaRPr>
          </a:p>
          <a:p>
            <a:pPr marL="457200" lvl="0" indent="0" algn="l" rtl="0">
              <a:lnSpc>
                <a:spcPct val="150000"/>
              </a:lnSpc>
              <a:spcBef>
                <a:spcPts val="0"/>
              </a:spcBef>
              <a:spcAft>
                <a:spcPts val="0"/>
              </a:spcAft>
              <a:buNone/>
            </a:pPr>
            <a:endParaRPr sz="2300">
              <a:solidFill>
                <a:srgbClr val="000000"/>
              </a:solidFill>
            </a:endParaRPr>
          </a:p>
          <a:p>
            <a:pPr marL="914400" lvl="0" indent="0" algn="l" rtl="0">
              <a:lnSpc>
                <a:spcPct val="115000"/>
              </a:lnSpc>
              <a:spcBef>
                <a:spcPts val="2100"/>
              </a:spcBef>
              <a:spcAft>
                <a:spcPts val="2100"/>
              </a:spcAft>
              <a:buNone/>
            </a:pPr>
            <a:endParaRPr/>
          </a:p>
        </p:txBody>
      </p:sp>
      <p:sp>
        <p:nvSpPr>
          <p:cNvPr id="93" name="Google Shape;93;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
        <p:nvSpPr>
          <p:cNvPr id="100" name="Google Shape;100;p18"/>
          <p:cNvSpPr txBox="1">
            <a:spLocks noGrp="1"/>
          </p:cNvSpPr>
          <p:nvPr>
            <p:ph type="title"/>
          </p:nvPr>
        </p:nvSpPr>
        <p:spPr>
          <a:xfrm>
            <a:off x="437125" y="365125"/>
            <a:ext cx="10916700" cy="13257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Font typeface="Arial"/>
              <a:buNone/>
            </a:pPr>
            <a:r>
              <a:rPr lang="en-IN" sz="2800">
                <a:latin typeface="Arial"/>
                <a:ea typeface="Arial"/>
                <a:cs typeface="Arial"/>
                <a:sym typeface="Arial"/>
              </a:rPr>
              <a:t>Literature Survey</a:t>
            </a:r>
            <a:endParaRPr sz="4400"/>
          </a:p>
          <a:p>
            <a:pPr marL="0" lvl="0" indent="0" algn="l" rtl="0">
              <a:spcBef>
                <a:spcPts val="0"/>
              </a:spcBef>
              <a:spcAft>
                <a:spcPts val="0"/>
              </a:spcAft>
              <a:buNone/>
            </a:pPr>
            <a:endParaRPr sz="4700"/>
          </a:p>
        </p:txBody>
      </p:sp>
      <p:graphicFrame>
        <p:nvGraphicFramePr>
          <p:cNvPr id="101" name="Google Shape;101;p18"/>
          <p:cNvGraphicFramePr/>
          <p:nvPr/>
        </p:nvGraphicFramePr>
        <p:xfrm>
          <a:off x="437125" y="1249350"/>
          <a:ext cx="3000000" cy="3000000"/>
        </p:xfrm>
        <a:graphic>
          <a:graphicData uri="http://schemas.openxmlformats.org/drawingml/2006/table">
            <a:tbl>
              <a:tblPr>
                <a:noFill/>
                <a:tableStyleId>{BF54570E-6096-4398-8C73-728F61052219}</a:tableStyleId>
              </a:tblPr>
              <a:tblGrid>
                <a:gridCol w="2160475">
                  <a:extLst>
                    <a:ext uri="{9D8B030D-6E8A-4147-A177-3AD203B41FA5}">
                      <a16:colId xmlns:a16="http://schemas.microsoft.com/office/drawing/2014/main" val="20000"/>
                    </a:ext>
                  </a:extLst>
                </a:gridCol>
                <a:gridCol w="2160475">
                  <a:extLst>
                    <a:ext uri="{9D8B030D-6E8A-4147-A177-3AD203B41FA5}">
                      <a16:colId xmlns:a16="http://schemas.microsoft.com/office/drawing/2014/main" val="20001"/>
                    </a:ext>
                  </a:extLst>
                </a:gridCol>
                <a:gridCol w="2160475">
                  <a:extLst>
                    <a:ext uri="{9D8B030D-6E8A-4147-A177-3AD203B41FA5}">
                      <a16:colId xmlns:a16="http://schemas.microsoft.com/office/drawing/2014/main" val="20002"/>
                    </a:ext>
                  </a:extLst>
                </a:gridCol>
                <a:gridCol w="2160475">
                  <a:extLst>
                    <a:ext uri="{9D8B030D-6E8A-4147-A177-3AD203B41FA5}">
                      <a16:colId xmlns:a16="http://schemas.microsoft.com/office/drawing/2014/main" val="20003"/>
                    </a:ext>
                  </a:extLst>
                </a:gridCol>
                <a:gridCol w="2160475">
                  <a:extLst>
                    <a:ext uri="{9D8B030D-6E8A-4147-A177-3AD203B41FA5}">
                      <a16:colId xmlns:a16="http://schemas.microsoft.com/office/drawing/2014/main" val="20004"/>
                    </a:ext>
                  </a:extLst>
                </a:gridCol>
              </a:tblGrid>
              <a:tr h="1443450">
                <a:tc>
                  <a:txBody>
                    <a:bodyPr/>
                    <a:lstStyle/>
                    <a:p>
                      <a:pPr marL="0" lvl="0" indent="0" algn="ctr" rtl="0">
                        <a:spcBef>
                          <a:spcPts val="0"/>
                        </a:spcBef>
                        <a:spcAft>
                          <a:spcPts val="0"/>
                        </a:spcAft>
                        <a:buNone/>
                      </a:pPr>
                      <a:endParaRPr sz="1600"/>
                    </a:p>
                    <a:p>
                      <a:pPr marL="0" lvl="0" indent="0" algn="ctr" rtl="0">
                        <a:spcBef>
                          <a:spcPts val="0"/>
                        </a:spcBef>
                        <a:spcAft>
                          <a:spcPts val="0"/>
                        </a:spcAft>
                        <a:buNone/>
                      </a:pPr>
                      <a:r>
                        <a:rPr lang="en-IN" sz="1600"/>
                        <a:t>S.NO</a:t>
                      </a:r>
                      <a:endParaRPr sz="1600"/>
                    </a:p>
                  </a:txBody>
                  <a:tcPr marL="91425" marR="91425" marT="91425" marB="91425"/>
                </a:tc>
                <a:tc>
                  <a:txBody>
                    <a:bodyPr/>
                    <a:lstStyle/>
                    <a:p>
                      <a:pPr marL="0" lvl="0" indent="0" algn="ctr" rtl="0">
                        <a:spcBef>
                          <a:spcPts val="0"/>
                        </a:spcBef>
                        <a:spcAft>
                          <a:spcPts val="0"/>
                        </a:spcAft>
                        <a:buNone/>
                      </a:pPr>
                      <a:endParaRPr sz="2100">
                        <a:solidFill>
                          <a:schemeClr val="dk1"/>
                        </a:solidFill>
                      </a:endParaRPr>
                    </a:p>
                    <a:p>
                      <a:pPr marL="0" lvl="0" indent="0" algn="ctr" rtl="0">
                        <a:spcBef>
                          <a:spcPts val="0"/>
                        </a:spcBef>
                        <a:spcAft>
                          <a:spcPts val="0"/>
                        </a:spcAft>
                        <a:buClr>
                          <a:schemeClr val="dk1"/>
                        </a:buClr>
                        <a:buSzPts val="1100"/>
                        <a:buFont typeface="Arial"/>
                        <a:buNone/>
                      </a:pPr>
                      <a:r>
                        <a:rPr lang="en-IN" sz="2100">
                          <a:solidFill>
                            <a:schemeClr val="dk1"/>
                          </a:solidFill>
                        </a:rPr>
                        <a:t>Author(s)</a:t>
                      </a:r>
                      <a:endParaRPr sz="1600">
                        <a:solidFill>
                          <a:schemeClr val="dk1"/>
                        </a:solidFill>
                      </a:endParaRPr>
                    </a:p>
                    <a:p>
                      <a:pPr marL="0" lvl="0" indent="0" algn="ctr" rtl="0">
                        <a:spcBef>
                          <a:spcPts val="0"/>
                        </a:spcBef>
                        <a:spcAft>
                          <a:spcPts val="0"/>
                        </a:spcAft>
                        <a:buClr>
                          <a:schemeClr val="dk1"/>
                        </a:buClr>
                        <a:buSzPts val="1100"/>
                        <a:buFont typeface="Arial"/>
                        <a:buNone/>
                      </a:pPr>
                      <a:endParaRPr>
                        <a:solidFill>
                          <a:schemeClr val="dk1"/>
                        </a:solidFill>
                      </a:endParaRPr>
                    </a:p>
                    <a:p>
                      <a:pPr marL="0" lvl="0" indent="0" algn="ctr" rtl="0">
                        <a:spcBef>
                          <a:spcPts val="0"/>
                        </a:spcBef>
                        <a:spcAft>
                          <a:spcPts val="0"/>
                        </a:spcAft>
                        <a:buNone/>
                      </a:pPr>
                      <a:endParaRPr sz="2100">
                        <a:solidFill>
                          <a:schemeClr val="dk1"/>
                        </a:solidFill>
                      </a:endParaRPr>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IN" sz="1900">
                          <a:solidFill>
                            <a:schemeClr val="dk1"/>
                          </a:solidFill>
                        </a:rPr>
                        <a:t>Title of the pape</a:t>
                      </a:r>
                      <a:r>
                        <a:rPr lang="en-IN" sz="1700">
                          <a:solidFill>
                            <a:schemeClr val="dk1"/>
                          </a:solidFill>
                        </a:rPr>
                        <a:t>r</a:t>
                      </a:r>
                      <a:endParaRPr sz="2200">
                        <a:solidFill>
                          <a:schemeClr val="dk1"/>
                        </a:solidFill>
                      </a:endParaRPr>
                    </a:p>
                    <a:p>
                      <a:pPr marL="0" lvl="0" indent="0" algn="ctr" rtl="0">
                        <a:spcBef>
                          <a:spcPts val="1200"/>
                        </a:spcBef>
                        <a:spcAft>
                          <a:spcPts val="0"/>
                        </a:spcAft>
                        <a:buClr>
                          <a:schemeClr val="dk1"/>
                        </a:buClr>
                        <a:buSzPts val="1100"/>
                        <a:buFont typeface="Arial"/>
                        <a:buNone/>
                      </a:pPr>
                      <a:endParaRPr>
                        <a:solidFill>
                          <a:schemeClr val="dk1"/>
                        </a:solidFill>
                      </a:endParaRPr>
                    </a:p>
                    <a:p>
                      <a:pPr marL="0" lvl="0" indent="0" algn="ctr" rtl="0">
                        <a:spcBef>
                          <a:spcPts val="0"/>
                        </a:spcBef>
                        <a:spcAft>
                          <a:spcPts val="0"/>
                        </a:spcAft>
                        <a:buNone/>
                      </a:pPr>
                      <a:endParaRPr sz="1700">
                        <a:solidFill>
                          <a:schemeClr val="dk1"/>
                        </a:solidFill>
                      </a:endParaRPr>
                    </a:p>
                  </a:txBody>
                  <a:tcPr marL="91425" marR="91425" marT="91425" marB="91425"/>
                </a:tc>
                <a:tc>
                  <a:txBody>
                    <a:bodyPr/>
                    <a:lstStyle/>
                    <a:p>
                      <a:pPr marL="0" lvl="0" indent="0" algn="ctr" rtl="0">
                        <a:lnSpc>
                          <a:spcPct val="115000"/>
                        </a:lnSpc>
                        <a:spcBef>
                          <a:spcPts val="1200"/>
                        </a:spcBef>
                        <a:spcAft>
                          <a:spcPts val="0"/>
                        </a:spcAft>
                        <a:buClr>
                          <a:schemeClr val="dk1"/>
                        </a:buClr>
                        <a:buSzPts val="1100"/>
                        <a:buFont typeface="Arial"/>
                        <a:buNone/>
                      </a:pPr>
                      <a:r>
                        <a:rPr lang="en-IN" sz="1800">
                          <a:solidFill>
                            <a:schemeClr val="dk1"/>
                          </a:solidFill>
                        </a:rPr>
                        <a:t>Inference from the paper</a:t>
                      </a:r>
                      <a:endParaRPr>
                        <a:solidFill>
                          <a:schemeClr val="dk1"/>
                        </a:solidFill>
                      </a:endParaRPr>
                    </a:p>
                    <a:p>
                      <a:pPr marL="0" lvl="0" indent="0" algn="ctr" rtl="0">
                        <a:spcBef>
                          <a:spcPts val="1200"/>
                        </a:spcBef>
                        <a:spcAft>
                          <a:spcPts val="0"/>
                        </a:spcAft>
                        <a:buNone/>
                      </a:pPr>
                      <a:endParaRPr/>
                    </a:p>
                  </a:txBody>
                  <a:tcPr marL="91425" marR="91425" marT="91425" marB="91425"/>
                </a:tc>
                <a:tc>
                  <a:txBody>
                    <a:bodyPr/>
                    <a:lstStyle/>
                    <a:p>
                      <a:pPr marL="0" lvl="0" indent="0" algn="ctr" rtl="0">
                        <a:lnSpc>
                          <a:spcPct val="115000"/>
                        </a:lnSpc>
                        <a:spcBef>
                          <a:spcPts val="1200"/>
                        </a:spcBef>
                        <a:spcAft>
                          <a:spcPts val="0"/>
                        </a:spcAft>
                        <a:buClr>
                          <a:schemeClr val="dk1"/>
                        </a:buClr>
                        <a:buSzPts val="1100"/>
                        <a:buFont typeface="Arial"/>
                        <a:buNone/>
                      </a:pPr>
                      <a:r>
                        <a:rPr lang="en-IN" sz="1900">
                          <a:solidFill>
                            <a:schemeClr val="dk1"/>
                          </a:solidFill>
                        </a:rPr>
                        <a:t>Findings</a:t>
                      </a:r>
                      <a:endParaRPr>
                        <a:solidFill>
                          <a:schemeClr val="dk1"/>
                        </a:solidFill>
                      </a:endParaRPr>
                    </a:p>
                    <a:p>
                      <a:pPr marL="0" lvl="0" indent="0" algn="ctr" rtl="0">
                        <a:spcBef>
                          <a:spcPts val="1200"/>
                        </a:spcBef>
                        <a:spcAft>
                          <a:spcPts val="0"/>
                        </a:spcAft>
                        <a:buNone/>
                      </a:pPr>
                      <a:endParaRPr/>
                    </a:p>
                  </a:txBody>
                  <a:tcPr marL="91425" marR="91425" marT="91425" marB="91425"/>
                </a:tc>
                <a:extLst>
                  <a:ext uri="{0D108BD9-81ED-4DB2-BD59-A6C34878D82A}">
                    <a16:rowId xmlns:a16="http://schemas.microsoft.com/office/drawing/2014/main" val="10000"/>
                  </a:ext>
                </a:extLst>
              </a:tr>
              <a:tr h="4049525">
                <a:tc>
                  <a:txBody>
                    <a:bodyPr/>
                    <a:lstStyle/>
                    <a:p>
                      <a:pPr marL="0" lvl="0" indent="0" algn="l" rtl="0">
                        <a:lnSpc>
                          <a:spcPct val="115000"/>
                        </a:lnSpc>
                        <a:spcBef>
                          <a:spcPts val="1200"/>
                        </a:spcBef>
                        <a:spcAft>
                          <a:spcPts val="1200"/>
                        </a:spcAft>
                        <a:buClr>
                          <a:schemeClr val="dk1"/>
                        </a:buClr>
                        <a:buSzPts val="1100"/>
                        <a:buFont typeface="Arial"/>
                        <a:buNone/>
                      </a:pPr>
                      <a:r>
                        <a:rPr lang="en-IN" sz="2100"/>
                        <a:t>  1.</a:t>
                      </a:r>
                      <a:endParaRPr sz="2100"/>
                    </a:p>
                  </a:txBody>
                  <a:tcPr marL="91425" marR="91425" marT="91425" marB="91425"/>
                </a:tc>
                <a:tc>
                  <a:txBody>
                    <a:bodyPr/>
                    <a:lstStyle/>
                    <a:p>
                      <a:pPr marL="0" lvl="0" indent="0" algn="l" rtl="0">
                        <a:lnSpc>
                          <a:spcPct val="115000"/>
                        </a:lnSpc>
                        <a:spcBef>
                          <a:spcPts val="1200"/>
                        </a:spcBef>
                        <a:spcAft>
                          <a:spcPts val="0"/>
                        </a:spcAft>
                        <a:buClr>
                          <a:schemeClr val="dk1"/>
                        </a:buClr>
                        <a:buSzPts val="1100"/>
                        <a:buFont typeface="Arial"/>
                        <a:buNone/>
                      </a:pPr>
                      <a:r>
                        <a:rPr lang="en-IN" sz="2200"/>
                        <a:t>Bresilla Kushtrim, Perulli Giulio Demetrio, Boini Alexandra, Morandi Brunella, Corelli Grappadelli Luca, Manfrini Luigi.</a:t>
                      </a:r>
                      <a:endParaRPr sz="1900"/>
                    </a:p>
                    <a:p>
                      <a:pPr marL="0" lvl="0" indent="0" algn="l" rtl="0">
                        <a:spcBef>
                          <a:spcPts val="1200"/>
                        </a:spcBef>
                        <a:spcAft>
                          <a:spcPts val="0"/>
                        </a:spcAft>
                        <a:buNone/>
                      </a:pPr>
                      <a:endParaRPr sz="1900">
                        <a:solidFill>
                          <a:srgbClr val="434343"/>
                        </a:solidFill>
                      </a:endParaRPr>
                    </a:p>
                  </a:txBody>
                  <a:tcPr marL="91425" marR="91425" marT="91425" marB="91425"/>
                </a:tc>
                <a:tc>
                  <a:txBody>
                    <a:bodyPr/>
                    <a:lstStyle/>
                    <a:p>
                      <a:pPr marL="0" lvl="0" indent="0" algn="l" rtl="0">
                        <a:lnSpc>
                          <a:spcPct val="115000"/>
                        </a:lnSpc>
                        <a:spcBef>
                          <a:spcPts val="1200"/>
                        </a:spcBef>
                        <a:spcAft>
                          <a:spcPts val="0"/>
                        </a:spcAft>
                        <a:buNone/>
                      </a:pPr>
                      <a:r>
                        <a:rPr lang="en-IN" sz="2200"/>
                        <a:t>Single-Shot Convolution Neural Networks for Real-Time Fruit Detection Within the Tree</a:t>
                      </a:r>
                      <a:endParaRPr sz="2200"/>
                    </a:p>
                    <a:p>
                      <a:pPr marL="0" lvl="0" indent="0" algn="l" rtl="0">
                        <a:lnSpc>
                          <a:spcPct val="115000"/>
                        </a:lnSpc>
                        <a:spcBef>
                          <a:spcPts val="1200"/>
                        </a:spcBef>
                        <a:spcAft>
                          <a:spcPts val="1200"/>
                        </a:spcAft>
                        <a:buClr>
                          <a:schemeClr val="dk1"/>
                        </a:buClr>
                        <a:buSzPts val="1100"/>
                        <a:buFont typeface="Arial"/>
                        <a:buNone/>
                      </a:pPr>
                      <a:r>
                        <a:rPr lang="en-IN" sz="2200"/>
                        <a:t>(2019)</a:t>
                      </a:r>
                      <a:endParaRPr sz="2200"/>
                    </a:p>
                  </a:txBody>
                  <a:tcPr marL="91425" marR="91425" marT="91425" marB="91425"/>
                </a:tc>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Using its architecture- single shot detectors(YOLO) because it  works better when there is less amount of data.</a:t>
                      </a:r>
                      <a:endParaRPr sz="2200"/>
                    </a:p>
                    <a:p>
                      <a:pPr marL="0" lvl="0" indent="0" algn="l" rtl="0">
                        <a:spcBef>
                          <a:spcPts val="0"/>
                        </a:spcBef>
                        <a:spcAft>
                          <a:spcPts val="0"/>
                        </a:spcAft>
                        <a:buNone/>
                      </a:pPr>
                      <a:r>
                        <a:rPr lang="en-IN" sz="2200"/>
                        <a:t>for suppose, 12,000 images</a:t>
                      </a:r>
                      <a:endParaRPr sz="2200"/>
                    </a:p>
                  </a:txBody>
                  <a:tcPr marL="91425" marR="91425" marT="91425" marB="91425"/>
                </a:tc>
                <a:tc>
                  <a:txBody>
                    <a:bodyPr/>
                    <a:lstStyle/>
                    <a:p>
                      <a:pPr marL="0" lvl="0" indent="0" algn="l" rtl="0">
                        <a:spcBef>
                          <a:spcPts val="0"/>
                        </a:spcBef>
                        <a:spcAft>
                          <a:spcPts val="0"/>
                        </a:spcAft>
                        <a:buNone/>
                      </a:pPr>
                      <a:endParaRPr sz="2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rgbClr val="FFFFFF"/>
                          </a:highlight>
                        </a:rPr>
                        <a:t>Single shot detectors (YOLO) as a CNN to detect fruits of apple and pears in the tree</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200">
                        <a:solidFill>
                          <a:schemeClr val="dk1"/>
                        </a:solidFill>
                      </a:endParaRPr>
                    </a:p>
                    <a:p>
                      <a:pPr marL="0" lvl="0" indent="0" algn="l" rtl="0">
                        <a:spcBef>
                          <a:spcPts val="0"/>
                        </a:spcBef>
                        <a:spcAft>
                          <a:spcPts val="0"/>
                        </a:spcAft>
                        <a:buNone/>
                      </a:pPr>
                      <a:endParaRPr sz="15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graphicFrame>
        <p:nvGraphicFramePr>
          <p:cNvPr id="108" name="Google Shape;108;p19"/>
          <p:cNvGraphicFramePr/>
          <p:nvPr>
            <p:extLst>
              <p:ext uri="{D42A27DB-BD31-4B8C-83A1-F6EECF244321}">
                <p14:modId xmlns:p14="http://schemas.microsoft.com/office/powerpoint/2010/main" val="3217288393"/>
              </p:ext>
            </p:extLst>
          </p:nvPr>
        </p:nvGraphicFramePr>
        <p:xfrm>
          <a:off x="416100" y="683925"/>
          <a:ext cx="10781325" cy="5784875"/>
        </p:xfrm>
        <a:graphic>
          <a:graphicData uri="http://schemas.openxmlformats.org/drawingml/2006/table">
            <a:tbl>
              <a:tblPr>
                <a:noFill/>
                <a:tableStyleId>{BF54570E-6096-4398-8C73-728F61052219}</a:tableStyleId>
              </a:tblPr>
              <a:tblGrid>
                <a:gridCol w="2207725">
                  <a:extLst>
                    <a:ext uri="{9D8B030D-6E8A-4147-A177-3AD203B41FA5}">
                      <a16:colId xmlns:a16="http://schemas.microsoft.com/office/drawing/2014/main" val="20000"/>
                    </a:ext>
                  </a:extLst>
                </a:gridCol>
                <a:gridCol w="2058025">
                  <a:extLst>
                    <a:ext uri="{9D8B030D-6E8A-4147-A177-3AD203B41FA5}">
                      <a16:colId xmlns:a16="http://schemas.microsoft.com/office/drawing/2014/main" val="20001"/>
                    </a:ext>
                  </a:extLst>
                </a:gridCol>
                <a:gridCol w="2194625">
                  <a:extLst>
                    <a:ext uri="{9D8B030D-6E8A-4147-A177-3AD203B41FA5}">
                      <a16:colId xmlns:a16="http://schemas.microsoft.com/office/drawing/2014/main" val="20002"/>
                    </a:ext>
                  </a:extLst>
                </a:gridCol>
                <a:gridCol w="2160475">
                  <a:extLst>
                    <a:ext uri="{9D8B030D-6E8A-4147-A177-3AD203B41FA5}">
                      <a16:colId xmlns:a16="http://schemas.microsoft.com/office/drawing/2014/main" val="20003"/>
                    </a:ext>
                  </a:extLst>
                </a:gridCol>
                <a:gridCol w="2160475">
                  <a:extLst>
                    <a:ext uri="{9D8B030D-6E8A-4147-A177-3AD203B41FA5}">
                      <a16:colId xmlns:a16="http://schemas.microsoft.com/office/drawing/2014/main" val="20004"/>
                    </a:ext>
                  </a:extLst>
                </a:gridCol>
              </a:tblGrid>
              <a:tr h="5784875">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 2.</a:t>
                      </a:r>
                      <a:endParaRPr sz="2200"/>
                    </a:p>
                  </a:txBody>
                  <a:tcPr marL="91425" marR="91425" marT="91425" marB="91425"/>
                </a:tc>
                <a:tc>
                  <a:txBody>
                    <a:bodyPr/>
                    <a:lstStyle/>
                    <a:p>
                      <a:pPr marL="0" lvl="0" indent="0" algn="l" rtl="0">
                        <a:spcBef>
                          <a:spcPts val="0"/>
                        </a:spcBef>
                        <a:spcAft>
                          <a:spcPts val="0"/>
                        </a:spcAft>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santi kumari Behera,</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 Amiya</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 kumar rath,</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 Abhijeet Mahapatra, Prabira</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 kumar sethy</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100">
                        <a:solidFill>
                          <a:schemeClr val="dk1"/>
                        </a:solidFill>
                      </a:endParaRPr>
                    </a:p>
                    <a:p>
                      <a:pPr marL="0" lvl="0" indent="0" algn="l" rtl="0">
                        <a:spcBef>
                          <a:spcPts val="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endParaRPr sz="2200">
                        <a:solidFill>
                          <a:schemeClr val="dk1"/>
                        </a:solidFill>
                        <a:highlight>
                          <a:schemeClr val="lt1"/>
                        </a:highlight>
                      </a:endParaRPr>
                    </a:p>
                    <a:p>
                      <a:pPr marL="0" lvl="0" indent="0" algn="l" rtl="0">
                        <a:spcBef>
                          <a:spcPts val="0"/>
                        </a:spcBef>
                        <a:spcAft>
                          <a:spcPts val="0"/>
                        </a:spcAft>
                        <a:buNone/>
                      </a:pPr>
                      <a:r>
                        <a:rPr lang="en-IN" sz="2200">
                          <a:solidFill>
                            <a:schemeClr val="dk1"/>
                          </a:solidFill>
                          <a:highlight>
                            <a:schemeClr val="lt1"/>
                          </a:highlight>
                        </a:rPr>
                        <a:t>Identification, classification &amp; grading of fruits using machine learning &amp; computer</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intelligence.</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300">
                          <a:solidFill>
                            <a:schemeClr val="dk1"/>
                          </a:solidFill>
                        </a:rPr>
                        <a:t>(2020)</a:t>
                      </a:r>
                      <a:endParaRPr sz="2300">
                        <a:solidFill>
                          <a:schemeClr val="dk1"/>
                        </a:solidFill>
                      </a:endParaRPr>
                    </a:p>
                    <a:p>
                      <a:pPr marL="0" lvl="0" indent="0" algn="l" rtl="0">
                        <a:spcBef>
                          <a:spcPts val="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endParaRPr sz="2200" dirty="0"/>
                    </a:p>
                    <a:p>
                      <a:pPr marL="0" lvl="0" indent="0" algn="l" rtl="0">
                        <a:spcBef>
                          <a:spcPts val="0"/>
                        </a:spcBef>
                        <a:spcAft>
                          <a:spcPts val="0"/>
                        </a:spcAft>
                        <a:buNone/>
                      </a:pPr>
                      <a:r>
                        <a:rPr lang="en-IN" sz="2200" dirty="0"/>
                        <a:t>We used the metrics that are  used mostly in this articles</a:t>
                      </a:r>
                      <a:endParaRPr sz="2200" dirty="0"/>
                    </a:p>
                    <a:p>
                      <a:pPr marL="0" lvl="0" indent="0" algn="l" rtl="0">
                        <a:spcBef>
                          <a:spcPts val="0"/>
                        </a:spcBef>
                        <a:spcAft>
                          <a:spcPts val="0"/>
                        </a:spcAft>
                        <a:buNone/>
                      </a:pPr>
                      <a:r>
                        <a:rPr lang="en-IN" sz="2200"/>
                        <a:t>(Mean </a:t>
                      </a:r>
                      <a:r>
                        <a:rPr lang="en-IN" sz="2200" dirty="0"/>
                        <a:t>Average Precision)</a:t>
                      </a:r>
                      <a:endParaRPr sz="2200" dirty="0"/>
                    </a:p>
                  </a:txBody>
                  <a:tcPr marL="91425" marR="91425" marT="91425" marB="91425"/>
                </a:tc>
                <a:tc>
                  <a:txBody>
                    <a:bodyPr/>
                    <a:lstStyle/>
                    <a:p>
                      <a:pPr marL="0" lvl="0" indent="0" algn="l" rtl="0">
                        <a:lnSpc>
                          <a:spcPct val="92400"/>
                        </a:lnSpc>
                        <a:spcBef>
                          <a:spcPts val="0"/>
                        </a:spcBef>
                        <a:spcAft>
                          <a:spcPts val="0"/>
                        </a:spcAft>
                        <a:buNone/>
                      </a:pPr>
                      <a:endParaRPr sz="2200" dirty="0">
                        <a:solidFill>
                          <a:schemeClr val="dk1"/>
                        </a:solidFill>
                        <a:highlight>
                          <a:srgbClr val="FFFFFF"/>
                        </a:highlight>
                      </a:endParaRPr>
                    </a:p>
                    <a:p>
                      <a:pPr marL="0" lvl="0" indent="0" algn="l" rtl="0">
                        <a:lnSpc>
                          <a:spcPct val="92400"/>
                        </a:lnSpc>
                        <a:spcBef>
                          <a:spcPts val="0"/>
                        </a:spcBef>
                        <a:spcAft>
                          <a:spcPts val="0"/>
                        </a:spcAft>
                        <a:buClr>
                          <a:schemeClr val="dk1"/>
                        </a:buClr>
                        <a:buSzPts val="1100"/>
                        <a:buFont typeface="Arial"/>
                        <a:buNone/>
                      </a:pPr>
                      <a:r>
                        <a:rPr lang="en-IN" sz="2200" dirty="0">
                          <a:solidFill>
                            <a:schemeClr val="dk1"/>
                          </a:solidFill>
                          <a:highlight>
                            <a:srgbClr val="FFFFFF"/>
                          </a:highlight>
                        </a:rPr>
                        <a:t>This paper presents a brief analysis of techniques proposed</a:t>
                      </a:r>
                      <a:endParaRPr sz="2200" dirty="0">
                        <a:solidFill>
                          <a:schemeClr val="dk1"/>
                        </a:solidFill>
                        <a:highlight>
                          <a:srgbClr val="FFFFFF"/>
                        </a:highlight>
                      </a:endParaRPr>
                    </a:p>
                    <a:p>
                      <a:pPr marL="0" lvl="0" indent="0" algn="l" rtl="0">
                        <a:lnSpc>
                          <a:spcPct val="92400"/>
                        </a:lnSpc>
                        <a:spcBef>
                          <a:spcPts val="0"/>
                        </a:spcBef>
                        <a:spcAft>
                          <a:spcPts val="0"/>
                        </a:spcAft>
                        <a:buClr>
                          <a:schemeClr val="dk1"/>
                        </a:buClr>
                        <a:buSzPts val="1100"/>
                        <a:buFont typeface="Arial"/>
                        <a:buNone/>
                      </a:pPr>
                      <a:r>
                        <a:rPr lang="en-IN" sz="2200" dirty="0">
                          <a:solidFill>
                            <a:schemeClr val="dk1"/>
                          </a:solidFill>
                          <a:highlight>
                            <a:srgbClr val="FFFFFF"/>
                          </a:highlight>
                        </a:rPr>
                        <a:t>in the research articles in the year 2010 to 2019, with a focus on the development of state of the art.</a:t>
                      </a:r>
                      <a:endParaRPr sz="2200" dirty="0">
                        <a:solidFill>
                          <a:schemeClr val="dk1"/>
                        </a:solidFill>
                        <a:highlight>
                          <a:srgbClr val="FFFFFF"/>
                        </a:highlight>
                      </a:endParaRPr>
                    </a:p>
                    <a:p>
                      <a:pPr marL="0" lvl="0" indent="0" algn="l" rtl="0">
                        <a:spcBef>
                          <a:spcPts val="0"/>
                        </a:spcBef>
                        <a:spcAft>
                          <a:spcPts val="0"/>
                        </a:spcAft>
                        <a:buNone/>
                      </a:pPr>
                      <a:endParaRPr sz="1500" dirty="0">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solidFill>
                  <a:schemeClr val="dk2"/>
                </a:solidFill>
                <a:latin typeface="Arial"/>
                <a:ea typeface="Arial"/>
                <a:cs typeface="Arial"/>
                <a:sym typeface="Arial"/>
              </a:rPr>
              <a:t>7</a:t>
            </a:fld>
            <a:endParaRPr>
              <a:solidFill>
                <a:schemeClr val="dk2"/>
              </a:solidFill>
              <a:latin typeface="Arial"/>
              <a:ea typeface="Arial"/>
              <a:cs typeface="Arial"/>
              <a:sym typeface="Arial"/>
            </a:endParaRPr>
          </a:p>
        </p:txBody>
      </p:sp>
      <p:graphicFrame>
        <p:nvGraphicFramePr>
          <p:cNvPr id="115" name="Google Shape;115;p20"/>
          <p:cNvGraphicFramePr/>
          <p:nvPr/>
        </p:nvGraphicFramePr>
        <p:xfrm>
          <a:off x="416100" y="683925"/>
          <a:ext cx="3000000" cy="3000000"/>
        </p:xfrm>
        <a:graphic>
          <a:graphicData uri="http://schemas.openxmlformats.org/drawingml/2006/table">
            <a:tbl>
              <a:tblPr>
                <a:noFill/>
                <a:tableStyleId>{BF54570E-6096-4398-8C73-728F61052219}</a:tableStyleId>
              </a:tblPr>
              <a:tblGrid>
                <a:gridCol w="2139425">
                  <a:extLst>
                    <a:ext uri="{9D8B030D-6E8A-4147-A177-3AD203B41FA5}">
                      <a16:colId xmlns:a16="http://schemas.microsoft.com/office/drawing/2014/main" val="20000"/>
                    </a:ext>
                  </a:extLst>
                </a:gridCol>
                <a:gridCol w="2160475">
                  <a:extLst>
                    <a:ext uri="{9D8B030D-6E8A-4147-A177-3AD203B41FA5}">
                      <a16:colId xmlns:a16="http://schemas.microsoft.com/office/drawing/2014/main" val="20001"/>
                    </a:ext>
                  </a:extLst>
                </a:gridCol>
                <a:gridCol w="2160475">
                  <a:extLst>
                    <a:ext uri="{9D8B030D-6E8A-4147-A177-3AD203B41FA5}">
                      <a16:colId xmlns:a16="http://schemas.microsoft.com/office/drawing/2014/main" val="20002"/>
                    </a:ext>
                  </a:extLst>
                </a:gridCol>
                <a:gridCol w="2160475">
                  <a:extLst>
                    <a:ext uri="{9D8B030D-6E8A-4147-A177-3AD203B41FA5}">
                      <a16:colId xmlns:a16="http://schemas.microsoft.com/office/drawing/2014/main" val="20003"/>
                    </a:ext>
                  </a:extLst>
                </a:gridCol>
                <a:gridCol w="2160475">
                  <a:extLst>
                    <a:ext uri="{9D8B030D-6E8A-4147-A177-3AD203B41FA5}">
                      <a16:colId xmlns:a16="http://schemas.microsoft.com/office/drawing/2014/main" val="20004"/>
                    </a:ext>
                  </a:extLst>
                </a:gridCol>
              </a:tblGrid>
              <a:tr h="5784875">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 3.</a:t>
                      </a:r>
                      <a:endParaRPr sz="2200"/>
                    </a:p>
                  </a:txBody>
                  <a:tcPr marL="91425" marR="91425" marT="91425" marB="91425"/>
                </a:tc>
                <a:tc>
                  <a:txBody>
                    <a:bodyPr/>
                    <a:lstStyle/>
                    <a:p>
                      <a:pPr marL="0" lvl="0" indent="0" algn="l" rtl="0">
                        <a:spcBef>
                          <a:spcPts val="0"/>
                        </a:spcBef>
                        <a:spcAft>
                          <a:spcPts val="0"/>
                        </a:spcAft>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highlight>
                            <a:schemeClr val="lt1"/>
                          </a:highlight>
                        </a:rPr>
                        <a:t>Shaohua Wan,Sotirios Goudos</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100">
                        <a:solidFill>
                          <a:schemeClr val="dk1"/>
                        </a:solidFill>
                      </a:endParaRPr>
                    </a:p>
                    <a:p>
                      <a:pPr marL="0" lvl="0" indent="0" algn="l" rtl="0">
                        <a:spcBef>
                          <a:spcPts val="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endParaRPr sz="2200">
                        <a:solidFill>
                          <a:schemeClr val="dk1"/>
                        </a:solidFill>
                        <a:highlight>
                          <a:schemeClr val="lt1"/>
                        </a:highlight>
                      </a:endParaRPr>
                    </a:p>
                    <a:p>
                      <a:pPr marL="0" lvl="0" indent="0" algn="l" rtl="0">
                        <a:lnSpc>
                          <a:spcPct val="107000"/>
                        </a:lnSpc>
                        <a:spcBef>
                          <a:spcPts val="0"/>
                        </a:spcBef>
                        <a:spcAft>
                          <a:spcPts val="0"/>
                        </a:spcAft>
                        <a:buNone/>
                      </a:pPr>
                      <a:r>
                        <a:rPr lang="en-IN" sz="2200">
                          <a:solidFill>
                            <a:schemeClr val="dk1"/>
                          </a:solidFill>
                        </a:rPr>
                        <a:t>Faster R-CNN for multi-class fruit detection using a robotic vision system(2019)</a:t>
                      </a:r>
                      <a:endParaRPr sz="2200">
                        <a:solidFill>
                          <a:schemeClr val="dk1"/>
                        </a:solidFill>
                      </a:endParaRPr>
                    </a:p>
                    <a:p>
                      <a:pPr marL="0" lvl="0" indent="0" algn="l" rtl="0">
                        <a:spcBef>
                          <a:spcPts val="80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Considering the best detection results,we are using YOLOV3 for our model.</a:t>
                      </a:r>
                      <a:endParaRPr sz="2200"/>
                    </a:p>
                  </a:txBody>
                  <a:tcPr marL="91425" marR="91425" marT="91425" marB="91425"/>
                </a:tc>
                <a:tc>
                  <a:txBody>
                    <a:bodyPr/>
                    <a:lstStyle/>
                    <a:p>
                      <a:pPr marL="0" lvl="0" indent="0" algn="l" rtl="0">
                        <a:lnSpc>
                          <a:spcPct val="92400"/>
                        </a:lnSpc>
                        <a:spcBef>
                          <a:spcPts val="0"/>
                        </a:spcBef>
                        <a:spcAft>
                          <a:spcPts val="0"/>
                        </a:spcAft>
                        <a:buClr>
                          <a:schemeClr val="dk1"/>
                        </a:buClr>
                        <a:buSzPts val="1100"/>
                        <a:buFont typeface="Arial"/>
                        <a:buNone/>
                      </a:pPr>
                      <a:r>
                        <a:rPr lang="en-IN" sz="2000">
                          <a:latin typeface="Times New Roman"/>
                          <a:ea typeface="Times New Roman"/>
                          <a:cs typeface="Times New Roman"/>
                          <a:sym typeface="Times New Roman"/>
                        </a:rPr>
                        <a:t>The paper has checked the calculation performance of 6 algorithms namely YOLO, FAST R-CNN, Faster R-CNN, YOLOv2, YOLOv3 and Improved Faster R-CNN and has observed that YOLOv2, YOLOv3, and the proposed improved Faster R-CNN algorithms have the best detection results.</a:t>
                      </a:r>
                      <a:endParaRPr sz="2000">
                        <a:solidFill>
                          <a:schemeClr val="dk1"/>
                        </a:solidFill>
                        <a:highlight>
                          <a:srgbClr val="FFFFFF"/>
                        </a:highlight>
                      </a:endParaRPr>
                    </a:p>
                    <a:p>
                      <a:pPr marL="0" lvl="0" indent="0" algn="l" rtl="0">
                        <a:spcBef>
                          <a:spcPts val="0"/>
                        </a:spcBef>
                        <a:spcAft>
                          <a:spcPts val="0"/>
                        </a:spcAft>
                        <a:buNone/>
                      </a:pPr>
                      <a:endParaRPr sz="1500">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IN">
                <a:solidFill>
                  <a:schemeClr val="dk2"/>
                </a:solidFill>
                <a:latin typeface="Arial"/>
                <a:ea typeface="Arial"/>
                <a:cs typeface="Arial"/>
                <a:sym typeface="Arial"/>
              </a:rPr>
              <a:t>8</a:t>
            </a:fld>
            <a:endParaRPr>
              <a:solidFill>
                <a:schemeClr val="dk2"/>
              </a:solidFill>
              <a:latin typeface="Arial"/>
              <a:ea typeface="Arial"/>
              <a:cs typeface="Arial"/>
              <a:sym typeface="Arial"/>
            </a:endParaRPr>
          </a:p>
        </p:txBody>
      </p:sp>
      <p:graphicFrame>
        <p:nvGraphicFramePr>
          <p:cNvPr id="122" name="Google Shape;122;p21"/>
          <p:cNvGraphicFramePr/>
          <p:nvPr/>
        </p:nvGraphicFramePr>
        <p:xfrm>
          <a:off x="416100" y="683925"/>
          <a:ext cx="3000000" cy="3000000"/>
        </p:xfrm>
        <a:graphic>
          <a:graphicData uri="http://schemas.openxmlformats.org/drawingml/2006/table">
            <a:tbl>
              <a:tblPr>
                <a:noFill/>
                <a:tableStyleId>{BF54570E-6096-4398-8C73-728F61052219}</a:tableStyleId>
              </a:tblPr>
              <a:tblGrid>
                <a:gridCol w="2139425">
                  <a:extLst>
                    <a:ext uri="{9D8B030D-6E8A-4147-A177-3AD203B41FA5}">
                      <a16:colId xmlns:a16="http://schemas.microsoft.com/office/drawing/2014/main" val="20000"/>
                    </a:ext>
                  </a:extLst>
                </a:gridCol>
                <a:gridCol w="2160475">
                  <a:extLst>
                    <a:ext uri="{9D8B030D-6E8A-4147-A177-3AD203B41FA5}">
                      <a16:colId xmlns:a16="http://schemas.microsoft.com/office/drawing/2014/main" val="20001"/>
                    </a:ext>
                  </a:extLst>
                </a:gridCol>
                <a:gridCol w="2160475">
                  <a:extLst>
                    <a:ext uri="{9D8B030D-6E8A-4147-A177-3AD203B41FA5}">
                      <a16:colId xmlns:a16="http://schemas.microsoft.com/office/drawing/2014/main" val="20002"/>
                    </a:ext>
                  </a:extLst>
                </a:gridCol>
                <a:gridCol w="2160475">
                  <a:extLst>
                    <a:ext uri="{9D8B030D-6E8A-4147-A177-3AD203B41FA5}">
                      <a16:colId xmlns:a16="http://schemas.microsoft.com/office/drawing/2014/main" val="20003"/>
                    </a:ext>
                  </a:extLst>
                </a:gridCol>
                <a:gridCol w="2160475">
                  <a:extLst>
                    <a:ext uri="{9D8B030D-6E8A-4147-A177-3AD203B41FA5}">
                      <a16:colId xmlns:a16="http://schemas.microsoft.com/office/drawing/2014/main" val="20004"/>
                    </a:ext>
                  </a:extLst>
                </a:gridCol>
              </a:tblGrid>
              <a:tr h="5784875">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 4</a:t>
                      </a:r>
                      <a:r>
                        <a:rPr lang="en-IN" sz="2000"/>
                        <a:t>.</a:t>
                      </a:r>
                      <a:endParaRPr sz="2000"/>
                    </a:p>
                  </a:txBody>
                  <a:tcPr marL="91425" marR="91425" marT="91425" marB="91425"/>
                </a:tc>
                <a:tc>
                  <a:txBody>
                    <a:bodyPr/>
                    <a:lstStyle/>
                    <a:p>
                      <a:pPr marL="0" lvl="0" indent="0" algn="l" rtl="0">
                        <a:spcBef>
                          <a:spcPts val="0"/>
                        </a:spcBef>
                        <a:spcAft>
                          <a:spcPts val="0"/>
                        </a:spcAft>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r>
                        <a:rPr lang="en-IN" sz="2200">
                          <a:solidFill>
                            <a:schemeClr val="dk1"/>
                          </a:solidFill>
                        </a:rPr>
                        <a:t>Jan Steinbrene,Konstantin Posch,Raimund  Leitner</a:t>
                      </a: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200">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2100">
                        <a:solidFill>
                          <a:schemeClr val="dk1"/>
                        </a:solidFill>
                      </a:endParaRPr>
                    </a:p>
                    <a:p>
                      <a:pPr marL="0" lvl="0" indent="0" algn="l" rtl="0">
                        <a:spcBef>
                          <a:spcPts val="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lnSpc>
                          <a:spcPct val="115000"/>
                        </a:lnSpc>
                        <a:spcBef>
                          <a:spcPts val="2400"/>
                        </a:spcBef>
                        <a:spcAft>
                          <a:spcPts val="0"/>
                        </a:spcAft>
                        <a:buClr>
                          <a:schemeClr val="dk1"/>
                        </a:buClr>
                        <a:buSzPts val="1100"/>
                        <a:buFont typeface="Arial"/>
                        <a:buNone/>
                      </a:pPr>
                      <a:r>
                        <a:rPr lang="en-IN" sz="2200"/>
                        <a:t>Hyperspectral fruit and vegetable classification using convolutional neural networks</a:t>
                      </a:r>
                      <a:endParaRPr sz="2200"/>
                    </a:p>
                    <a:p>
                      <a:pPr marL="0" lvl="0" indent="0" algn="l" rtl="0">
                        <a:lnSpc>
                          <a:spcPct val="107000"/>
                        </a:lnSpc>
                        <a:spcBef>
                          <a:spcPts val="600"/>
                        </a:spcBef>
                        <a:spcAft>
                          <a:spcPts val="0"/>
                        </a:spcAft>
                        <a:buNone/>
                      </a:pPr>
                      <a:r>
                        <a:rPr lang="en-IN" sz="2200">
                          <a:solidFill>
                            <a:schemeClr val="dk1"/>
                          </a:solidFill>
                        </a:rPr>
                        <a:t>(2020)</a:t>
                      </a:r>
                      <a:endParaRPr sz="2200">
                        <a:solidFill>
                          <a:schemeClr val="dk1"/>
                        </a:solidFill>
                      </a:endParaRPr>
                    </a:p>
                    <a:p>
                      <a:pPr marL="0" lvl="0" indent="0" algn="l" rtl="0">
                        <a:spcBef>
                          <a:spcPts val="800"/>
                        </a:spcBef>
                        <a:spcAft>
                          <a:spcPts val="0"/>
                        </a:spcAft>
                        <a:buNone/>
                      </a:pPr>
                      <a:endParaRPr sz="2200">
                        <a:solidFill>
                          <a:schemeClr val="dk1"/>
                        </a:solidFill>
                        <a:highlight>
                          <a:schemeClr val="lt1"/>
                        </a:highlight>
                      </a:endParaRPr>
                    </a:p>
                  </a:txBody>
                  <a:tcPr marL="91425" marR="91425" marT="91425" marB="91425"/>
                </a:tc>
                <a:tc>
                  <a:txBody>
                    <a:bodyPr/>
                    <a:lstStyle/>
                    <a:p>
                      <a:pPr marL="0" lvl="0" indent="0" algn="l" rtl="0">
                        <a:spcBef>
                          <a:spcPts val="0"/>
                        </a:spcBef>
                        <a:spcAft>
                          <a:spcPts val="0"/>
                        </a:spcAft>
                        <a:buNone/>
                      </a:pPr>
                      <a:endParaRPr sz="2200"/>
                    </a:p>
                    <a:p>
                      <a:pPr marL="0" lvl="0" indent="0" algn="l" rtl="0">
                        <a:spcBef>
                          <a:spcPts val="0"/>
                        </a:spcBef>
                        <a:spcAft>
                          <a:spcPts val="0"/>
                        </a:spcAft>
                        <a:buNone/>
                      </a:pPr>
                      <a:r>
                        <a:rPr lang="en-IN" sz="2200"/>
                        <a:t>We took the dataset(fruitsgb) from yhis paper.</a:t>
                      </a:r>
                      <a:endParaRPr sz="2200"/>
                    </a:p>
                  </a:txBody>
                  <a:tcPr marL="91425" marR="91425" marT="91425" marB="91425"/>
                </a:tc>
                <a:tc>
                  <a:txBody>
                    <a:bodyPr/>
                    <a:lstStyle/>
                    <a:p>
                      <a:pPr marL="0" lvl="0" indent="0" algn="l" rtl="0">
                        <a:lnSpc>
                          <a:spcPct val="92400"/>
                        </a:lnSpc>
                        <a:spcBef>
                          <a:spcPts val="0"/>
                        </a:spcBef>
                        <a:spcAft>
                          <a:spcPts val="0"/>
                        </a:spcAft>
                        <a:buClr>
                          <a:schemeClr val="dk1"/>
                        </a:buClr>
                        <a:buSzPts val="1100"/>
                        <a:buFont typeface="Arial"/>
                        <a:buNone/>
                      </a:pPr>
                      <a:r>
                        <a:rPr lang="en-IN" sz="2150"/>
                        <a:t>In this study, we present an easy and effective way to classify smaller data sets of hyperspectral images of fruits and vegetables with standard, large convolutional neural networks optimized for RGB image data.</a:t>
                      </a:r>
                      <a:endParaRPr sz="2800">
                        <a:highlight>
                          <a:srgbClr val="FFFFFF"/>
                        </a:highlight>
                      </a:endParaRPr>
                    </a:p>
                    <a:p>
                      <a:pPr marL="0" lvl="0" indent="0" algn="l" rtl="0">
                        <a:spcBef>
                          <a:spcPts val="0"/>
                        </a:spcBef>
                        <a:spcAft>
                          <a:spcPts val="0"/>
                        </a:spcAft>
                        <a:buNone/>
                      </a:pPr>
                      <a:endParaRPr sz="1500">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74075" y="178125"/>
            <a:ext cx="10979700" cy="944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 </a:t>
            </a:r>
            <a:r>
              <a:rPr lang="en-IN" sz="3500" b="1"/>
              <a:t>Details of Dataset</a:t>
            </a:r>
            <a:endParaRPr sz="3500" b="1"/>
          </a:p>
        </p:txBody>
      </p:sp>
      <p:sp>
        <p:nvSpPr>
          <p:cNvPr id="129" name="Google Shape;129;p22"/>
          <p:cNvSpPr txBox="1">
            <a:spLocks noGrp="1"/>
          </p:cNvSpPr>
          <p:nvPr>
            <p:ph type="body" idx="1"/>
          </p:nvPr>
        </p:nvSpPr>
        <p:spPr>
          <a:xfrm>
            <a:off x="517550" y="13625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2100"/>
              </a:spcAft>
              <a:buNone/>
            </a:pPr>
            <a:endParaRPr/>
          </a:p>
        </p:txBody>
      </p:sp>
      <p:sp>
        <p:nvSpPr>
          <p:cNvPr id="130" name="Google Shape;130;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solidFill>
                  <a:schemeClr val="dk2"/>
                </a:solidFill>
                <a:latin typeface="Arial"/>
                <a:ea typeface="Arial"/>
                <a:cs typeface="Arial"/>
                <a:sym typeface="Arial"/>
              </a:rPr>
              <a:t>9</a:t>
            </a:fld>
            <a:endParaRPr>
              <a:solidFill>
                <a:schemeClr val="dk2"/>
              </a:solidFill>
              <a:latin typeface="Arial"/>
              <a:ea typeface="Arial"/>
              <a:cs typeface="Arial"/>
              <a:sym typeface="Arial"/>
            </a:endParaRPr>
          </a:p>
        </p:txBody>
      </p:sp>
      <p:pic>
        <p:nvPicPr>
          <p:cNvPr id="131" name="Google Shape;131;p22"/>
          <p:cNvPicPr preferRelativeResize="0"/>
          <p:nvPr/>
        </p:nvPicPr>
        <p:blipFill>
          <a:blip r:embed="rId3">
            <a:alphaModFix/>
          </a:blip>
          <a:stretch>
            <a:fillRect/>
          </a:stretch>
        </p:blipFill>
        <p:spPr>
          <a:xfrm>
            <a:off x="517550" y="1122225"/>
            <a:ext cx="10515600" cy="5599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1581</Words>
  <Application>Microsoft Office PowerPoint</Application>
  <PresentationFormat>Widescreen</PresentationFormat>
  <Paragraphs>204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Arial</vt:lpstr>
      <vt:lpstr>Source Sans Pro</vt:lpstr>
      <vt:lpstr>Times New Roman</vt:lpstr>
      <vt:lpstr>Roboto</vt:lpstr>
      <vt:lpstr>Simple Light</vt:lpstr>
      <vt:lpstr>                                                                                                                                                                                                                                                         Guide  :  Ms.Nalini Sampath      Team    : Kamma Rakesh - (BL.EN.U4CSE17054)                                                  Kollipara Bala Vineel - (BL.EN.U4CSE17062)                                                  Korupolu Nitya  - (BL.EN.U4CSE17063) </vt:lpstr>
      <vt:lpstr>PowerPoint Presentation</vt:lpstr>
      <vt:lpstr>Justification for the proposed problem </vt:lpstr>
      <vt:lpstr>                        Software/Hardware Requirements</vt:lpstr>
      <vt:lpstr>Literature Survey </vt:lpstr>
      <vt:lpstr>PowerPoint Presentation</vt:lpstr>
      <vt:lpstr>PowerPoint Presentation</vt:lpstr>
      <vt:lpstr>PowerPoint Presentation</vt:lpstr>
      <vt:lpstr> Details of Dataset</vt:lpstr>
      <vt:lpstr>  </vt:lpstr>
      <vt:lpstr>   Implementation Details</vt:lpstr>
      <vt:lpstr>PowerPoint Presentation</vt:lpstr>
      <vt:lpstr>PowerPoint Presentation</vt:lpstr>
      <vt:lpstr>PowerPoint Presentation</vt:lpstr>
      <vt:lpstr> Downloading the pre-defined weights which are in darknet53.conv.74 which are   used to  train the data </vt:lpstr>
      <vt:lpstr>Here we use the updated weights from training ,class names and architecture files. Here we can classify images and videos in real time. </vt:lpstr>
      <vt:lpstr> Classification And Results </vt:lpstr>
      <vt:lpstr>PowerPoint Presentation</vt:lpstr>
      <vt:lpstr>Training the data which is in obj.data using yolov3_training.cfg architecture      and  pre defined weights which are in darknet53.conv.74 </vt:lpstr>
      <vt:lpstr>PowerPoint Presentation</vt:lpstr>
      <vt:lpstr>PowerPoint Presentation</vt:lpstr>
      <vt:lpstr>PowerPoint Presentation</vt:lpstr>
      <vt:lpstr>Work Flow Diagram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Guide  :  Ms.Nalini Sampath      Team    : Kamma Rakesh - (BL.EN.U4CSE17054)                                                  Kollipara Bala Vineel - (BL.EN.U4CSE17062)                                                  Korupolu Nitya  - (BL.EN.U4CSE17063) </dc:title>
  <cp:lastModifiedBy>kamma rakesh</cp:lastModifiedBy>
  <cp:revision>1</cp:revision>
  <dcterms:modified xsi:type="dcterms:W3CDTF">2022-02-07T23:54:25Z</dcterms:modified>
</cp:coreProperties>
</file>